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66" r:id="rId5"/>
    <p:sldId id="259" r:id="rId6"/>
    <p:sldId id="260" r:id="rId7"/>
    <p:sldId id="261" r:id="rId8"/>
    <p:sldId id="262" r:id="rId9"/>
    <p:sldId id="263" r:id="rId10"/>
    <p:sldId id="268" r:id="rId11"/>
    <p:sldId id="269" r:id="rId12"/>
    <p:sldId id="264" r:id="rId13"/>
    <p:sldId id="265"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7E7"/>
    <a:srgbClr val="CBCB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2" d="100"/>
          <a:sy n="92" d="100"/>
        </p:scale>
        <p:origin x="4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1328D15-50A9-4BF7-8A94-16C0B24F8AEB}" type="datetimeFigureOut">
              <a:rPr lang="en-GB" smtClean="0"/>
              <a:t>21/10/2015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1982247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1328D15-50A9-4BF7-8A94-16C0B24F8AEB}" type="datetimeFigureOut">
              <a:rPr lang="en-GB" smtClean="0"/>
              <a:t>21/10/2015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2325104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1328D15-50A9-4BF7-8A94-16C0B24F8AEB}" type="datetimeFigureOut">
              <a:rPr lang="en-GB" smtClean="0"/>
              <a:t>21/10/2015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10320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1328D15-50A9-4BF7-8A94-16C0B24F8AEB}" type="datetimeFigureOut">
              <a:rPr lang="en-GB" smtClean="0"/>
              <a:t>21/10/2015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1284037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1328D15-50A9-4BF7-8A94-16C0B24F8AEB}" type="datetimeFigureOut">
              <a:rPr lang="en-GB" smtClean="0"/>
              <a:t>21/10/2015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67687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1328D15-50A9-4BF7-8A94-16C0B24F8AEB}" type="datetimeFigureOut">
              <a:rPr lang="en-GB" smtClean="0"/>
              <a:t>21/10/2015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74423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1328D15-50A9-4BF7-8A94-16C0B24F8AEB}" type="datetimeFigureOut">
              <a:rPr lang="en-GB" smtClean="0"/>
              <a:t>21/10/2015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1194588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1328D15-50A9-4BF7-8A94-16C0B24F8AEB}" type="datetimeFigureOut">
              <a:rPr lang="en-GB" smtClean="0"/>
              <a:t>21/10/2015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1207556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328D15-50A9-4BF7-8A94-16C0B24F8AEB}" type="datetimeFigureOut">
              <a:rPr lang="en-GB" smtClean="0"/>
              <a:t>21/10/2015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2977920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1328D15-50A9-4BF7-8A94-16C0B24F8AEB}" type="datetimeFigureOut">
              <a:rPr lang="en-GB" smtClean="0"/>
              <a:t>21/10/2015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3861379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1328D15-50A9-4BF7-8A94-16C0B24F8AEB}" type="datetimeFigureOut">
              <a:rPr lang="en-GB" smtClean="0"/>
              <a:t>21/10/2015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33E5D8-67BF-4A31-B9D2-BCDC296C5795}" type="slidenum">
              <a:rPr lang="en-GB" smtClean="0"/>
              <a:t>‹#›</a:t>
            </a:fld>
            <a:endParaRPr lang="en-GB"/>
          </a:p>
        </p:txBody>
      </p:sp>
    </p:spTree>
    <p:extLst>
      <p:ext uri="{BB962C8B-B14F-4D97-AF65-F5344CB8AC3E}">
        <p14:creationId xmlns:p14="http://schemas.microsoft.com/office/powerpoint/2010/main" val="786792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2000"/>
            <a:lum/>
          </a:blip>
          <a:srcRect/>
          <a:stretch>
            <a:fillRect t="-76000" b="-7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328D15-50A9-4BF7-8A94-16C0B24F8AEB}" type="datetimeFigureOut">
              <a:rPr lang="en-GB" smtClean="0"/>
              <a:t>21/10/2015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33E5D8-67BF-4A31-B9D2-BCDC296C5795}" type="slidenum">
              <a:rPr lang="en-GB" smtClean="0"/>
              <a:t>‹#›</a:t>
            </a:fld>
            <a:endParaRPr lang="en-GB"/>
          </a:p>
        </p:txBody>
      </p:sp>
    </p:spTree>
    <p:extLst>
      <p:ext uri="{BB962C8B-B14F-4D97-AF65-F5344CB8AC3E}">
        <p14:creationId xmlns:p14="http://schemas.microsoft.com/office/powerpoint/2010/main" val="1903622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0964" y="0"/>
            <a:ext cx="4850071" cy="6858000"/>
          </a:xfrm>
          <a:prstGeom prst="rect">
            <a:avLst/>
          </a:prstGeom>
        </p:spPr>
      </p:pic>
    </p:spTree>
    <p:extLst>
      <p:ext uri="{BB962C8B-B14F-4D97-AF65-F5344CB8AC3E}">
        <p14:creationId xmlns:p14="http://schemas.microsoft.com/office/powerpoint/2010/main" val="3147725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401330"/>
          </a:xfrm>
        </p:spPr>
        <p:txBody>
          <a:bodyPr>
            <a:normAutofit/>
          </a:bodyPr>
          <a:lstStyle/>
          <a:p>
            <a:pPr algn="ctr"/>
            <a:r>
              <a:rPr lang="en-GB" sz="8000" b="1" dirty="0">
                <a:latin typeface="Agency FB" panose="020B0503020202020204" pitchFamily="34" charset="0"/>
              </a:rPr>
              <a:t>Coding</a:t>
            </a:r>
            <a:endParaRPr lang="en-GB" sz="7200" dirty="0"/>
          </a:p>
        </p:txBody>
      </p:sp>
      <p:sp>
        <p:nvSpPr>
          <p:cNvPr id="3" name="Content Placeholder 2"/>
          <p:cNvSpPr>
            <a:spLocks noGrp="1"/>
          </p:cNvSpPr>
          <p:nvPr>
            <p:ph idx="1"/>
          </p:nvPr>
        </p:nvSpPr>
        <p:spPr>
          <a:xfrm>
            <a:off x="332509" y="365125"/>
            <a:ext cx="11021291" cy="6305839"/>
          </a:xfrm>
        </p:spPr>
        <p:txBody>
          <a:bodyPr>
            <a:normAutofit fontScale="62500" lnSpcReduction="20000"/>
          </a:bodyPr>
          <a:lstStyle/>
          <a:p>
            <a:r>
              <a:rPr lang="en-GB" b="1" dirty="0" smtClean="0"/>
              <a:t>Attack Function</a:t>
            </a:r>
            <a:endParaRPr lang="en-GB" b="1" dirty="0"/>
          </a:p>
          <a:p>
            <a:pPr marL="0" indent="0">
              <a:buNone/>
            </a:pPr>
            <a:r>
              <a:rPr lang="en-GB" sz="3800" dirty="0" err="1">
                <a:latin typeface="Agency FB" panose="020B0503020202020204" pitchFamily="34" charset="0"/>
              </a:rPr>
              <a:t>def</a:t>
            </a:r>
            <a:r>
              <a:rPr lang="en-GB" sz="3800" dirty="0">
                <a:latin typeface="Agency FB" panose="020B0503020202020204" pitchFamily="34" charset="0"/>
              </a:rPr>
              <a:t> </a:t>
            </a:r>
            <a:r>
              <a:rPr lang="en-GB" sz="3800" dirty="0" err="1">
                <a:latin typeface="Agency FB" panose="020B0503020202020204" pitchFamily="34" charset="0"/>
              </a:rPr>
              <a:t>execute_attack</a:t>
            </a:r>
            <a:r>
              <a:rPr lang="en-GB" sz="3800" dirty="0">
                <a:latin typeface="Agency FB" panose="020B0503020202020204" pitchFamily="34" charset="0"/>
              </a:rPr>
              <a:t>(</a:t>
            </a:r>
            <a:r>
              <a:rPr lang="en-GB" sz="3800" dirty="0" err="1">
                <a:latin typeface="Agency FB" panose="020B0503020202020204" pitchFamily="34" charset="0"/>
              </a:rPr>
              <a:t>entity_id</a:t>
            </a:r>
            <a:r>
              <a:rPr lang="en-GB" sz="3800" dirty="0">
                <a:latin typeface="Agency FB" panose="020B0503020202020204" pitchFamily="34" charset="0"/>
              </a:rPr>
              <a:t>, </a:t>
            </a:r>
            <a:r>
              <a:rPr lang="en-GB" sz="3800" dirty="0" err="1">
                <a:latin typeface="Agency FB" panose="020B0503020202020204" pitchFamily="34" charset="0"/>
              </a:rPr>
              <a:t>item_id</a:t>
            </a:r>
            <a:r>
              <a:rPr lang="en-GB" sz="3800" dirty="0">
                <a:latin typeface="Agency FB" panose="020B0503020202020204" pitchFamily="34" charset="0"/>
              </a:rPr>
              <a:t>):</a:t>
            </a:r>
          </a:p>
          <a:p>
            <a:pPr marL="0" indent="0">
              <a:buNone/>
            </a:pPr>
            <a:r>
              <a:rPr lang="en-GB" sz="3800" dirty="0" smtClean="0">
                <a:latin typeface="Agency FB" panose="020B0503020202020204" pitchFamily="34" charset="0"/>
              </a:rPr>
              <a:t>global </a:t>
            </a:r>
            <a:r>
              <a:rPr lang="en-GB" sz="3800" dirty="0">
                <a:latin typeface="Agency FB" panose="020B0503020202020204" pitchFamily="34" charset="0"/>
              </a:rPr>
              <a:t>health</a:t>
            </a:r>
          </a:p>
          <a:p>
            <a:pPr marL="0" indent="0">
              <a:buNone/>
            </a:pPr>
            <a:r>
              <a:rPr lang="en-GB" sz="3800" dirty="0">
                <a:latin typeface="Agency FB" panose="020B0503020202020204" pitchFamily="34" charset="0"/>
              </a:rPr>
              <a:t>    global alive</a:t>
            </a:r>
          </a:p>
          <a:p>
            <a:pPr marL="0" indent="0">
              <a:buNone/>
            </a:pPr>
            <a:r>
              <a:rPr lang="en-GB" sz="3800" dirty="0">
                <a:latin typeface="Agency FB" panose="020B0503020202020204" pitchFamily="34" charset="0"/>
              </a:rPr>
              <a:t>    if entities[</a:t>
            </a:r>
            <a:r>
              <a:rPr lang="en-GB" sz="3800" dirty="0" err="1">
                <a:latin typeface="Agency FB" panose="020B0503020202020204" pitchFamily="34" charset="0"/>
              </a:rPr>
              <a:t>entity_id</a:t>
            </a:r>
            <a:r>
              <a:rPr lang="en-GB" sz="3800" dirty="0">
                <a:latin typeface="Agency FB" panose="020B0503020202020204" pitchFamily="34" charset="0"/>
              </a:rPr>
              <a:t>]["alive"] == False:</a:t>
            </a:r>
          </a:p>
          <a:p>
            <a:pPr marL="0" indent="0">
              <a:buNone/>
            </a:pPr>
            <a:r>
              <a:rPr lang="en-GB" sz="3800" dirty="0">
                <a:latin typeface="Agency FB" panose="020B0503020202020204" pitchFamily="34" charset="0"/>
              </a:rPr>
              <a:t>        print("A " + </a:t>
            </a:r>
            <a:r>
              <a:rPr lang="en-GB" sz="3800" dirty="0" err="1">
                <a:latin typeface="Agency FB" panose="020B0503020202020204" pitchFamily="34" charset="0"/>
              </a:rPr>
              <a:t>entity_id</a:t>
            </a:r>
            <a:r>
              <a:rPr lang="en-GB" sz="3800" dirty="0">
                <a:latin typeface="Agency FB" panose="020B0503020202020204" pitchFamily="34" charset="0"/>
              </a:rPr>
              <a:t> + " corpse lies on the ground.")</a:t>
            </a:r>
          </a:p>
          <a:p>
            <a:pPr marL="0" indent="0">
              <a:buNone/>
            </a:pPr>
            <a:r>
              <a:rPr lang="en-GB" sz="3800" dirty="0">
                <a:latin typeface="Agency FB" panose="020B0503020202020204" pitchFamily="34" charset="0"/>
              </a:rPr>
              <a:t>    else:</a:t>
            </a:r>
          </a:p>
          <a:p>
            <a:pPr marL="0" indent="0">
              <a:buNone/>
            </a:pPr>
            <a:r>
              <a:rPr lang="en-GB" sz="3800" dirty="0">
                <a:latin typeface="Agency FB" panose="020B0503020202020204" pitchFamily="34" charset="0"/>
              </a:rPr>
              <a:t>        # Player attacks entity</a:t>
            </a:r>
          </a:p>
          <a:p>
            <a:pPr marL="0" indent="0">
              <a:buNone/>
            </a:pPr>
            <a:r>
              <a:rPr lang="en-GB" sz="3800" dirty="0">
                <a:latin typeface="Agency FB" panose="020B0503020202020204" pitchFamily="34" charset="0"/>
              </a:rPr>
              <a:t>        entities[</a:t>
            </a:r>
            <a:r>
              <a:rPr lang="en-GB" sz="3800" dirty="0" err="1">
                <a:latin typeface="Agency FB" panose="020B0503020202020204" pitchFamily="34" charset="0"/>
              </a:rPr>
              <a:t>entity_id</a:t>
            </a:r>
            <a:r>
              <a:rPr lang="en-GB" sz="3800" dirty="0">
                <a:latin typeface="Agency FB" panose="020B0503020202020204" pitchFamily="34" charset="0"/>
              </a:rPr>
              <a:t>]["health"] -= items[</a:t>
            </a:r>
            <a:r>
              <a:rPr lang="en-GB" sz="3800" dirty="0" err="1">
                <a:latin typeface="Agency FB" panose="020B0503020202020204" pitchFamily="34" charset="0"/>
              </a:rPr>
              <a:t>item_id</a:t>
            </a:r>
            <a:r>
              <a:rPr lang="en-GB" sz="3800" dirty="0">
                <a:latin typeface="Agency FB" panose="020B0503020202020204" pitchFamily="34" charset="0"/>
              </a:rPr>
              <a:t>]["damage"]</a:t>
            </a:r>
          </a:p>
          <a:p>
            <a:pPr marL="0" indent="0">
              <a:buNone/>
            </a:pPr>
            <a:r>
              <a:rPr lang="en-GB" sz="3800" dirty="0">
                <a:latin typeface="Agency FB" panose="020B0503020202020204" pitchFamily="34" charset="0"/>
              </a:rPr>
              <a:t>        if entities[</a:t>
            </a:r>
            <a:r>
              <a:rPr lang="en-GB" sz="3800" dirty="0" err="1">
                <a:latin typeface="Agency FB" panose="020B0503020202020204" pitchFamily="34" charset="0"/>
              </a:rPr>
              <a:t>entity_id</a:t>
            </a:r>
            <a:r>
              <a:rPr lang="en-GB" sz="3800" dirty="0">
                <a:latin typeface="Agency FB" panose="020B0503020202020204" pitchFamily="34" charset="0"/>
              </a:rPr>
              <a:t>]["health"] &lt;= 0:</a:t>
            </a:r>
          </a:p>
          <a:p>
            <a:pPr marL="0" indent="0">
              <a:buNone/>
            </a:pPr>
            <a:r>
              <a:rPr lang="en-GB" sz="3800" dirty="0">
                <a:latin typeface="Agency FB" panose="020B0503020202020204" pitchFamily="34" charset="0"/>
              </a:rPr>
              <a:t>            entities[</a:t>
            </a:r>
            <a:r>
              <a:rPr lang="en-GB" sz="3800" dirty="0" err="1">
                <a:latin typeface="Agency FB" panose="020B0503020202020204" pitchFamily="34" charset="0"/>
              </a:rPr>
              <a:t>entity_id</a:t>
            </a:r>
            <a:r>
              <a:rPr lang="en-GB" sz="3800" dirty="0">
                <a:latin typeface="Agency FB" panose="020B0503020202020204" pitchFamily="34" charset="0"/>
              </a:rPr>
              <a:t>]["alive"] = False</a:t>
            </a:r>
          </a:p>
          <a:p>
            <a:pPr marL="0" indent="0">
              <a:buNone/>
            </a:pPr>
            <a:endParaRPr lang="en-GB" sz="3800" dirty="0">
              <a:latin typeface="Agency FB" panose="020B0503020202020204" pitchFamily="34" charset="0"/>
            </a:endParaRPr>
          </a:p>
          <a:p>
            <a:pPr marL="0" indent="0">
              <a:buNone/>
            </a:pPr>
            <a:r>
              <a:rPr lang="en-GB" sz="3800" dirty="0">
                <a:latin typeface="Agency FB" panose="020B0503020202020204" pitchFamily="34" charset="0"/>
              </a:rPr>
              <a:t>        # Entity attacks player</a:t>
            </a:r>
          </a:p>
          <a:p>
            <a:pPr marL="0" indent="0">
              <a:buNone/>
            </a:pPr>
            <a:r>
              <a:rPr lang="en-GB" sz="3800" dirty="0">
                <a:latin typeface="Agency FB" panose="020B0503020202020204" pitchFamily="34" charset="0"/>
              </a:rPr>
              <a:t>        health -= entities[</a:t>
            </a:r>
            <a:r>
              <a:rPr lang="en-GB" sz="3800" dirty="0" err="1">
                <a:latin typeface="Agency FB" panose="020B0503020202020204" pitchFamily="34" charset="0"/>
              </a:rPr>
              <a:t>entity_id</a:t>
            </a:r>
            <a:r>
              <a:rPr lang="en-GB" sz="3800" dirty="0">
                <a:latin typeface="Agency FB" panose="020B0503020202020204" pitchFamily="34" charset="0"/>
              </a:rPr>
              <a:t>]["damage"]</a:t>
            </a:r>
          </a:p>
          <a:p>
            <a:pPr marL="0" indent="0">
              <a:buNone/>
            </a:pPr>
            <a:r>
              <a:rPr lang="en-GB" sz="3800" dirty="0">
                <a:latin typeface="Agency FB" panose="020B0503020202020204" pitchFamily="34" charset="0"/>
              </a:rPr>
              <a:t>        if health &lt;= 0:</a:t>
            </a:r>
          </a:p>
          <a:p>
            <a:pPr marL="0" indent="0">
              <a:buNone/>
            </a:pPr>
            <a:r>
              <a:rPr lang="en-GB" sz="3800" dirty="0">
                <a:latin typeface="Agency FB" panose="020B0503020202020204" pitchFamily="34" charset="0"/>
              </a:rPr>
              <a:t>            alive = False</a:t>
            </a:r>
          </a:p>
          <a:p>
            <a:pPr marL="0" indent="0">
              <a:buNone/>
            </a:pPr>
            <a:endParaRPr lang="en-GB" dirty="0"/>
          </a:p>
          <a:p>
            <a:pPr marL="0" indent="0">
              <a:buNone/>
            </a:pPr>
            <a:endParaRPr lang="en-GB" dirty="0"/>
          </a:p>
        </p:txBody>
      </p:sp>
      <p:sp>
        <p:nvSpPr>
          <p:cNvPr id="4" name="TextBox 3"/>
          <p:cNvSpPr txBox="1"/>
          <p:nvPr/>
        </p:nvSpPr>
        <p:spPr>
          <a:xfrm>
            <a:off x="7512627" y="2119745"/>
            <a:ext cx="3002973" cy="923330"/>
          </a:xfrm>
          <a:prstGeom prst="rect">
            <a:avLst/>
          </a:prstGeom>
          <a:noFill/>
        </p:spPr>
        <p:txBody>
          <a:bodyPr wrap="square" rtlCol="0">
            <a:spAutoFit/>
          </a:bodyPr>
          <a:lstStyle/>
          <a:p>
            <a:r>
              <a:rPr lang="en-GB" dirty="0" smtClean="0"/>
              <a:t>This Function allows the player to attack the zombies by </a:t>
            </a:r>
            <a:endParaRPr lang="en-GB" dirty="0"/>
          </a:p>
        </p:txBody>
      </p:sp>
    </p:spTree>
    <p:extLst>
      <p:ext uri="{BB962C8B-B14F-4D97-AF65-F5344CB8AC3E}">
        <p14:creationId xmlns:p14="http://schemas.microsoft.com/office/powerpoint/2010/main" val="23629225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sz="8000" b="1" dirty="0" smtClean="0">
                <a:latin typeface="Agency FB" panose="020B0503020202020204" pitchFamily="34" charset="0"/>
              </a:rPr>
              <a:t>Coding</a:t>
            </a:r>
            <a:endParaRPr lang="en-GB" sz="8000" b="1" dirty="0">
              <a:latin typeface="Agency FB" panose="020B0503020202020204" pitchFamily="34" charset="0"/>
            </a:endParaRPr>
          </a:p>
        </p:txBody>
      </p:sp>
      <p:sp>
        <p:nvSpPr>
          <p:cNvPr id="3" name="Content Placeholder 2"/>
          <p:cNvSpPr>
            <a:spLocks noGrp="1"/>
          </p:cNvSpPr>
          <p:nvPr>
            <p:ph idx="1"/>
          </p:nvPr>
        </p:nvSpPr>
        <p:spPr>
          <a:xfrm>
            <a:off x="644236" y="1922317"/>
            <a:ext cx="5373792" cy="4254645"/>
          </a:xfrm>
        </p:spPr>
        <p:txBody>
          <a:bodyPr numCol="1">
            <a:normAutofit/>
          </a:bodyPr>
          <a:lstStyle/>
          <a:p>
            <a:r>
              <a:rPr lang="en-GB" b="1" dirty="0" smtClean="0">
                <a:latin typeface="Agency FB" panose="020B0503020202020204" pitchFamily="34" charset="0"/>
              </a:rPr>
              <a:t>Normalising Words Function</a:t>
            </a:r>
          </a:p>
          <a:p>
            <a:pPr marL="0" indent="0">
              <a:buNone/>
            </a:pPr>
            <a:endParaRPr lang="en-GB" b="1" dirty="0" smtClean="0">
              <a:latin typeface="Agency FB" panose="020B0503020202020204" pitchFamily="34" charset="0"/>
            </a:endParaRPr>
          </a:p>
          <a:p>
            <a:pPr marL="0" indent="0">
              <a:buNone/>
            </a:pPr>
            <a:r>
              <a:rPr lang="en-GB" dirty="0" err="1">
                <a:latin typeface="Agency FB" panose="020B0503020202020204" pitchFamily="34" charset="0"/>
              </a:rPr>
              <a:t>def</a:t>
            </a:r>
            <a:r>
              <a:rPr lang="en-GB" dirty="0">
                <a:latin typeface="Agency FB" panose="020B0503020202020204" pitchFamily="34" charset="0"/>
              </a:rPr>
              <a:t> </a:t>
            </a:r>
            <a:r>
              <a:rPr lang="en-GB" b="1" dirty="0" err="1">
                <a:latin typeface="Agency FB" panose="020B0503020202020204" pitchFamily="34" charset="0"/>
              </a:rPr>
              <a:t>normalise_input</a:t>
            </a:r>
            <a:r>
              <a:rPr lang="en-GB" b="1" dirty="0">
                <a:latin typeface="Agency FB" panose="020B0503020202020204" pitchFamily="34" charset="0"/>
              </a:rPr>
              <a:t>(</a:t>
            </a:r>
            <a:r>
              <a:rPr lang="en-GB" b="1" dirty="0" err="1">
                <a:latin typeface="Agency FB" panose="020B0503020202020204" pitchFamily="34" charset="0"/>
              </a:rPr>
              <a:t>user_input</a:t>
            </a:r>
            <a:r>
              <a:rPr lang="en-GB" b="1" dirty="0">
                <a:latin typeface="Agency FB" panose="020B0503020202020204" pitchFamily="34" charset="0"/>
              </a:rPr>
              <a:t>):</a:t>
            </a:r>
          </a:p>
          <a:p>
            <a:pPr marL="0" indent="0">
              <a:buNone/>
            </a:pPr>
            <a:r>
              <a:rPr lang="en-GB" dirty="0" smtClean="0">
                <a:latin typeface="Agency FB" panose="020B0503020202020204" pitchFamily="34" charset="0"/>
              </a:rPr>
              <a:t>    </a:t>
            </a:r>
            <a:r>
              <a:rPr lang="en-GB" dirty="0" err="1" smtClean="0">
                <a:latin typeface="Agency FB" panose="020B0503020202020204" pitchFamily="34" charset="0"/>
              </a:rPr>
              <a:t>no_punc</a:t>
            </a:r>
            <a:r>
              <a:rPr lang="en-GB" dirty="0" smtClean="0">
                <a:latin typeface="Agency FB" panose="020B0503020202020204" pitchFamily="34" charset="0"/>
              </a:rPr>
              <a:t> </a:t>
            </a:r>
            <a:r>
              <a:rPr lang="en-GB" dirty="0">
                <a:latin typeface="Agency FB" panose="020B0503020202020204" pitchFamily="34" charset="0"/>
              </a:rPr>
              <a:t>= </a:t>
            </a:r>
            <a:r>
              <a:rPr lang="en-GB" dirty="0" err="1">
                <a:latin typeface="Agency FB" panose="020B0503020202020204" pitchFamily="34" charset="0"/>
              </a:rPr>
              <a:t>remove_punct</a:t>
            </a:r>
            <a:r>
              <a:rPr lang="en-GB" dirty="0">
                <a:latin typeface="Agency FB" panose="020B0503020202020204" pitchFamily="34" charset="0"/>
              </a:rPr>
              <a:t>(</a:t>
            </a:r>
            <a:r>
              <a:rPr lang="en-GB" dirty="0" err="1">
                <a:latin typeface="Agency FB" panose="020B0503020202020204" pitchFamily="34" charset="0"/>
              </a:rPr>
              <a:t>user_input</a:t>
            </a:r>
            <a:r>
              <a:rPr lang="en-GB" dirty="0">
                <a:latin typeface="Agency FB" panose="020B0503020202020204" pitchFamily="34" charset="0"/>
              </a:rPr>
              <a:t>)</a:t>
            </a:r>
          </a:p>
          <a:p>
            <a:pPr marL="0" indent="0">
              <a:buNone/>
            </a:pPr>
            <a:r>
              <a:rPr lang="en-GB" dirty="0">
                <a:latin typeface="Agency FB" panose="020B0503020202020204" pitchFamily="34" charset="0"/>
              </a:rPr>
              <a:t>    </a:t>
            </a:r>
            <a:r>
              <a:rPr lang="en-GB" dirty="0" err="1">
                <a:latin typeface="Agency FB" panose="020B0503020202020204" pitchFamily="34" charset="0"/>
              </a:rPr>
              <a:t>no_punc_lower</a:t>
            </a:r>
            <a:r>
              <a:rPr lang="en-GB" dirty="0">
                <a:latin typeface="Agency FB" panose="020B0503020202020204" pitchFamily="34" charset="0"/>
              </a:rPr>
              <a:t> = </a:t>
            </a:r>
            <a:r>
              <a:rPr lang="en-GB" dirty="0" err="1">
                <a:latin typeface="Agency FB" panose="020B0503020202020204" pitchFamily="34" charset="0"/>
              </a:rPr>
              <a:t>no_punc.lower</a:t>
            </a:r>
            <a:r>
              <a:rPr lang="en-GB" dirty="0">
                <a:latin typeface="Agency FB" panose="020B0503020202020204" pitchFamily="34" charset="0"/>
              </a:rPr>
              <a:t>()</a:t>
            </a:r>
          </a:p>
          <a:p>
            <a:pPr marL="0" indent="0">
              <a:buNone/>
            </a:pPr>
            <a:r>
              <a:rPr lang="en-GB" dirty="0">
                <a:latin typeface="Agency FB" panose="020B0503020202020204" pitchFamily="34" charset="0"/>
              </a:rPr>
              <a:t>    words = </a:t>
            </a:r>
            <a:r>
              <a:rPr lang="en-GB" dirty="0" err="1">
                <a:latin typeface="Agency FB" panose="020B0503020202020204" pitchFamily="34" charset="0"/>
              </a:rPr>
              <a:t>re.findall</a:t>
            </a:r>
            <a:r>
              <a:rPr lang="en-GB" dirty="0">
                <a:latin typeface="Agency FB" panose="020B0503020202020204" pitchFamily="34" charset="0"/>
              </a:rPr>
              <a:t>(r"\w+", </a:t>
            </a:r>
            <a:r>
              <a:rPr lang="en-GB" dirty="0" err="1">
                <a:latin typeface="Agency FB" panose="020B0503020202020204" pitchFamily="34" charset="0"/>
              </a:rPr>
              <a:t>no_punc_lower</a:t>
            </a:r>
            <a:r>
              <a:rPr lang="en-GB" dirty="0">
                <a:latin typeface="Agency FB" panose="020B0503020202020204" pitchFamily="34" charset="0"/>
              </a:rPr>
              <a:t>)</a:t>
            </a:r>
          </a:p>
          <a:p>
            <a:pPr marL="0" indent="0">
              <a:buNone/>
            </a:pPr>
            <a:r>
              <a:rPr lang="en-GB" dirty="0">
                <a:latin typeface="Agency FB" panose="020B0503020202020204" pitchFamily="34" charset="0"/>
              </a:rPr>
              <a:t>    return </a:t>
            </a:r>
            <a:r>
              <a:rPr lang="en-GB" dirty="0" err="1">
                <a:latin typeface="Agency FB" panose="020B0503020202020204" pitchFamily="34" charset="0"/>
              </a:rPr>
              <a:t>filter_words</a:t>
            </a:r>
            <a:r>
              <a:rPr lang="en-GB" dirty="0">
                <a:latin typeface="Agency FB" panose="020B0503020202020204" pitchFamily="34" charset="0"/>
              </a:rPr>
              <a:t>(words, </a:t>
            </a:r>
            <a:r>
              <a:rPr lang="en-GB" dirty="0" err="1">
                <a:latin typeface="Agency FB" panose="020B0503020202020204" pitchFamily="34" charset="0"/>
              </a:rPr>
              <a:t>skip_words</a:t>
            </a:r>
            <a:r>
              <a:rPr lang="en-GB" dirty="0">
                <a:latin typeface="Agency FB" panose="020B0503020202020204" pitchFamily="34" charset="0"/>
              </a:rPr>
              <a:t>)</a:t>
            </a:r>
          </a:p>
        </p:txBody>
      </p:sp>
      <p:sp>
        <p:nvSpPr>
          <p:cNvPr id="5" name="TextBox 4"/>
          <p:cNvSpPr txBox="1"/>
          <p:nvPr/>
        </p:nvSpPr>
        <p:spPr>
          <a:xfrm>
            <a:off x="7091916" y="1849036"/>
            <a:ext cx="4720856" cy="4832092"/>
          </a:xfrm>
          <a:prstGeom prst="rect">
            <a:avLst/>
          </a:prstGeom>
          <a:noFill/>
        </p:spPr>
        <p:txBody>
          <a:bodyPr wrap="square" rtlCol="0">
            <a:spAutoFit/>
          </a:bodyPr>
          <a:lstStyle/>
          <a:p>
            <a:r>
              <a:rPr lang="en-GB" sz="2800" dirty="0" smtClean="0">
                <a:latin typeface="Agency FB" panose="020B0503020202020204" pitchFamily="34" charset="0"/>
              </a:rPr>
              <a:t>This function </a:t>
            </a:r>
            <a:r>
              <a:rPr lang="en-GB" sz="2800" b="1" dirty="0" err="1" smtClean="0">
                <a:latin typeface="Agency FB" panose="020B0503020202020204" pitchFamily="34" charset="0"/>
              </a:rPr>
              <a:t>normalise_input</a:t>
            </a:r>
            <a:r>
              <a:rPr lang="en-GB" sz="2800" b="1" dirty="0" smtClean="0">
                <a:latin typeface="Agency FB" panose="020B0503020202020204" pitchFamily="34" charset="0"/>
              </a:rPr>
              <a:t>()</a:t>
            </a:r>
            <a:r>
              <a:rPr lang="en-GB" sz="2800" dirty="0" smtClean="0">
                <a:latin typeface="Agency FB" panose="020B0503020202020204" pitchFamily="34" charset="0"/>
              </a:rPr>
              <a:t> removes all punctuation from the string and converts it to lower case. It then splits the string into a list of words (also removing any extra spaces between words) and further removes all “unimportant” words from the list of words using the </a:t>
            </a:r>
            <a:r>
              <a:rPr lang="en-GB" sz="2800" b="1" dirty="0" err="1" smtClean="0">
                <a:latin typeface="Agency FB" panose="020B0503020202020204" pitchFamily="34" charset="0"/>
              </a:rPr>
              <a:t>filter_words</a:t>
            </a:r>
            <a:r>
              <a:rPr lang="en-GB" sz="2800" b="1" dirty="0" smtClean="0">
                <a:latin typeface="Agency FB" panose="020B0503020202020204" pitchFamily="34" charset="0"/>
              </a:rPr>
              <a:t>()</a:t>
            </a:r>
            <a:r>
              <a:rPr lang="en-GB" sz="2800" dirty="0" smtClean="0">
                <a:latin typeface="Agency FB" panose="020B0503020202020204" pitchFamily="34" charset="0"/>
              </a:rPr>
              <a:t> function. It also uses </a:t>
            </a:r>
            <a:r>
              <a:rPr lang="en-GB" sz="2800" b="1" dirty="0" err="1" smtClean="0">
                <a:latin typeface="Agency FB" panose="020B0503020202020204" pitchFamily="34" charset="0"/>
              </a:rPr>
              <a:t>remove_punct</a:t>
            </a:r>
            <a:r>
              <a:rPr lang="en-GB" sz="2800" b="1" dirty="0" smtClean="0">
                <a:latin typeface="Agency FB" panose="020B0503020202020204" pitchFamily="34" charset="0"/>
              </a:rPr>
              <a:t>() </a:t>
            </a:r>
            <a:r>
              <a:rPr lang="en-GB" sz="2800" dirty="0" smtClean="0">
                <a:latin typeface="Agency FB" panose="020B0503020202020204" pitchFamily="34" charset="0"/>
              </a:rPr>
              <a:t>function to get rid of unnecessary punctuations. </a:t>
            </a:r>
            <a:endParaRPr lang="en-GB" sz="2800" dirty="0">
              <a:latin typeface="Agency FB" panose="020B0503020202020204" pitchFamily="34" charset="0"/>
            </a:endParaRPr>
          </a:p>
        </p:txBody>
      </p:sp>
    </p:spTree>
    <p:extLst>
      <p:ext uri="{BB962C8B-B14F-4D97-AF65-F5344CB8AC3E}">
        <p14:creationId xmlns:p14="http://schemas.microsoft.com/office/powerpoint/2010/main" val="21980941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33400"/>
            <a:ext cx="12103100" cy="5778500"/>
          </a:xfrm>
        </p:spPr>
        <p:txBody>
          <a:bodyPr anchor="ctr">
            <a:normAutofit/>
          </a:bodyPr>
          <a:lstStyle/>
          <a:p>
            <a:r>
              <a:rPr lang="en-GB" sz="8800" b="1" dirty="0" smtClean="0">
                <a:latin typeface="Agency FB" panose="020B0503020202020204" pitchFamily="34" charset="0"/>
              </a:rPr>
              <a:t>Why would anyone purchase this game ?</a:t>
            </a:r>
            <a:endParaRPr lang="en-GB" sz="8800" b="1" dirty="0">
              <a:latin typeface="Agency FB" panose="020B0503020202020204" pitchFamily="34" charset="0"/>
            </a:endParaRPr>
          </a:p>
        </p:txBody>
      </p:sp>
    </p:spTree>
    <p:extLst>
      <p:ext uri="{BB962C8B-B14F-4D97-AF65-F5344CB8AC3E}">
        <p14:creationId xmlns:p14="http://schemas.microsoft.com/office/powerpoint/2010/main" val="387603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90600"/>
            <a:ext cx="10515600" cy="5186363"/>
          </a:xfrm>
        </p:spPr>
        <p:txBody>
          <a:bodyPr>
            <a:noAutofit/>
          </a:bodyPr>
          <a:lstStyle/>
          <a:p>
            <a:pPr>
              <a:lnSpc>
                <a:spcPct val="150000"/>
              </a:lnSpc>
            </a:pPr>
            <a:r>
              <a:rPr lang="en-GB" sz="3600" dirty="0" smtClean="0">
                <a:latin typeface="Agency FB" panose="020B0503020202020204" pitchFamily="34" charset="0"/>
              </a:rPr>
              <a:t>Easy to understand and play</a:t>
            </a:r>
          </a:p>
          <a:p>
            <a:pPr>
              <a:lnSpc>
                <a:spcPct val="150000"/>
              </a:lnSpc>
            </a:pPr>
            <a:r>
              <a:rPr lang="en-GB" sz="3600" dirty="0" smtClean="0">
                <a:latin typeface="Agency FB" panose="020B0503020202020204" pitchFamily="34" charset="0"/>
              </a:rPr>
              <a:t>Suitable for adults</a:t>
            </a:r>
          </a:p>
          <a:p>
            <a:pPr>
              <a:lnSpc>
                <a:spcPct val="150000"/>
              </a:lnSpc>
            </a:pPr>
            <a:r>
              <a:rPr lang="en-GB" sz="3600" dirty="0" smtClean="0">
                <a:latin typeface="Agency FB" panose="020B0503020202020204" pitchFamily="34" charset="0"/>
              </a:rPr>
              <a:t>An unexpected plot that will leave you speechless</a:t>
            </a:r>
          </a:p>
          <a:p>
            <a:pPr>
              <a:lnSpc>
                <a:spcPct val="150000"/>
              </a:lnSpc>
            </a:pPr>
            <a:r>
              <a:rPr lang="en-GB" sz="3600" dirty="0" smtClean="0">
                <a:latin typeface="Agency FB" panose="020B0503020202020204" pitchFamily="34" charset="0"/>
              </a:rPr>
              <a:t>Makes the user think </a:t>
            </a:r>
            <a:endParaRPr lang="en-GB" sz="3600" dirty="0" smtClean="0">
              <a:latin typeface="Agency FB" panose="020B0503020202020204" pitchFamily="34" charset="0"/>
            </a:endParaRPr>
          </a:p>
          <a:p>
            <a:pPr>
              <a:lnSpc>
                <a:spcPct val="150000"/>
              </a:lnSpc>
            </a:pPr>
            <a:r>
              <a:rPr lang="en-GB" sz="3600" dirty="0" smtClean="0">
                <a:latin typeface="Agency FB" panose="020B0503020202020204" pitchFamily="34" charset="0"/>
              </a:rPr>
              <a:t>Develops imagination</a:t>
            </a:r>
          </a:p>
          <a:p>
            <a:pPr marL="0" indent="0">
              <a:lnSpc>
                <a:spcPct val="150000"/>
              </a:lnSpc>
              <a:buNone/>
            </a:pPr>
            <a:r>
              <a:rPr lang="en-GB" sz="3600" dirty="0" smtClean="0">
                <a:latin typeface="Agency FB" panose="020B0503020202020204" pitchFamily="34" charset="0"/>
              </a:rPr>
              <a:t> </a:t>
            </a:r>
          </a:p>
          <a:p>
            <a:pPr>
              <a:lnSpc>
                <a:spcPct val="150000"/>
              </a:lnSpc>
            </a:pPr>
            <a:endParaRPr lang="en-GB" sz="4400" dirty="0" smtClean="0">
              <a:latin typeface="Agency FB" panose="020B0503020202020204" pitchFamily="34" charset="0"/>
            </a:endParaRPr>
          </a:p>
        </p:txBody>
      </p:sp>
    </p:spTree>
    <p:extLst>
      <p:ext uri="{BB962C8B-B14F-4D97-AF65-F5344CB8AC3E}">
        <p14:creationId xmlns:p14="http://schemas.microsoft.com/office/powerpoint/2010/main" val="415129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sz="8800" b="1" dirty="0" smtClean="0">
                <a:latin typeface="Agency FB" panose="020B0503020202020204" pitchFamily="34" charset="0"/>
              </a:rPr>
              <a:t>Documentation</a:t>
            </a:r>
            <a:endParaRPr lang="en-GB" b="1" dirty="0">
              <a:latin typeface="Agency FB" panose="020B0503020202020204" pitchFamily="34" charset="0"/>
            </a:endParaRPr>
          </a:p>
        </p:txBody>
      </p:sp>
      <p:sp>
        <p:nvSpPr>
          <p:cNvPr id="3" name="Content Placeholder 2"/>
          <p:cNvSpPr>
            <a:spLocks noGrp="1"/>
          </p:cNvSpPr>
          <p:nvPr>
            <p:ph idx="1"/>
          </p:nvPr>
        </p:nvSpPr>
        <p:spPr/>
        <p:txBody>
          <a:bodyPr/>
          <a:lstStyle/>
          <a:p>
            <a:r>
              <a:rPr lang="en-GB" b="1" dirty="0" smtClean="0">
                <a:latin typeface="Agency FB" panose="020B0503020202020204" pitchFamily="34" charset="0"/>
              </a:rPr>
              <a:t>Music</a:t>
            </a:r>
          </a:p>
          <a:p>
            <a:pPr lvl="1">
              <a:lnSpc>
                <a:spcPct val="100000"/>
              </a:lnSpc>
              <a:buFont typeface="Agency FB" panose="020B0503020202020204" pitchFamily="34" charset="0"/>
              <a:buChar char="›"/>
            </a:pPr>
            <a:r>
              <a:rPr lang="en-GB" dirty="0">
                <a:latin typeface="Agency FB" panose="020B0503020202020204" pitchFamily="34" charset="0"/>
              </a:rPr>
              <a:t>	http://</a:t>
            </a:r>
            <a:r>
              <a:rPr lang="en-GB" dirty="0" smtClean="0">
                <a:latin typeface="Agency FB" panose="020B0503020202020204" pitchFamily="34" charset="0"/>
              </a:rPr>
              <a:t>incompetech.com/music/royalty-free/index.html?genre=Horror</a:t>
            </a:r>
          </a:p>
          <a:p>
            <a:pPr lvl="1">
              <a:lnSpc>
                <a:spcPct val="100000"/>
              </a:lnSpc>
              <a:buFont typeface="Agency FB" panose="020B0503020202020204" pitchFamily="34" charset="0"/>
              <a:buChar char="›"/>
            </a:pPr>
            <a:r>
              <a:rPr lang="en-GB" dirty="0">
                <a:latin typeface="Agency FB" panose="020B0503020202020204" pitchFamily="34" charset="0"/>
              </a:rPr>
              <a:t>	https://docs.python.org/2/library/winsound.html</a:t>
            </a:r>
            <a:endParaRPr lang="en-GB" dirty="0" smtClean="0">
              <a:latin typeface="Agency FB" panose="020B0503020202020204" pitchFamily="34" charset="0"/>
            </a:endParaRPr>
          </a:p>
          <a:p>
            <a:pPr lvl="1">
              <a:lnSpc>
                <a:spcPct val="100000"/>
              </a:lnSpc>
              <a:buFont typeface="Agency FB" panose="020B0503020202020204" pitchFamily="34" charset="0"/>
              <a:buChar char="›"/>
            </a:pPr>
            <a:endParaRPr lang="en-GB" dirty="0">
              <a:latin typeface="Agency FB" panose="020B0503020202020204" pitchFamily="34" charset="0"/>
            </a:endParaRPr>
          </a:p>
          <a:p>
            <a:pPr>
              <a:lnSpc>
                <a:spcPct val="100000"/>
              </a:lnSpc>
            </a:pPr>
            <a:endParaRPr lang="en-GB" dirty="0">
              <a:latin typeface="Agency FB" panose="020B0503020202020204" pitchFamily="34" charset="0"/>
            </a:endParaRPr>
          </a:p>
        </p:txBody>
      </p:sp>
    </p:spTree>
    <p:extLst>
      <p:ext uri="{BB962C8B-B14F-4D97-AF65-F5344CB8AC3E}">
        <p14:creationId xmlns:p14="http://schemas.microsoft.com/office/powerpoint/2010/main" val="469091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04800" y="1019493"/>
            <a:ext cx="11887200" cy="2387600"/>
          </a:xfrm>
        </p:spPr>
        <p:txBody>
          <a:bodyPr>
            <a:normAutofit fontScale="90000"/>
          </a:bodyPr>
          <a:lstStyle/>
          <a:p>
            <a:r>
              <a:rPr lang="en-GB" sz="4800" dirty="0" smtClean="0">
                <a:solidFill>
                  <a:schemeClr val="tx1">
                    <a:lumMod val="65000"/>
                    <a:lumOff val="35000"/>
                  </a:schemeClr>
                </a:solidFill>
                <a:latin typeface="Agency FB" panose="020B0503020202020204" pitchFamily="34" charset="0"/>
              </a:rPr>
              <a:t>Group 15</a:t>
            </a:r>
            <a:r>
              <a:rPr lang="en-GB" dirty="0" smtClean="0"/>
              <a:t/>
            </a:r>
            <a:br>
              <a:rPr lang="en-GB" dirty="0" smtClean="0"/>
            </a:br>
            <a:r>
              <a:rPr lang="en-GB" sz="16600" b="1" dirty="0" smtClean="0">
                <a:latin typeface="Agency FB" panose="020B0503020202020204" pitchFamily="34" charset="0"/>
              </a:rPr>
              <a:t>DEAD MEMORIES</a:t>
            </a:r>
            <a:endParaRPr lang="en-GB" sz="16600" b="1" dirty="0">
              <a:latin typeface="Agency FB" panose="020B0503020202020204" pitchFamily="34" charset="0"/>
            </a:endParaRPr>
          </a:p>
        </p:txBody>
      </p:sp>
      <p:sp>
        <p:nvSpPr>
          <p:cNvPr id="5" name="Subtitle 4"/>
          <p:cNvSpPr>
            <a:spLocks noGrp="1"/>
          </p:cNvSpPr>
          <p:nvPr>
            <p:ph type="subTitle" idx="1"/>
          </p:nvPr>
        </p:nvSpPr>
        <p:spPr>
          <a:xfrm>
            <a:off x="1524000" y="3602038"/>
            <a:ext cx="9144000" cy="2238692"/>
          </a:xfrm>
        </p:spPr>
        <p:txBody>
          <a:bodyPr numCol="2">
            <a:normAutofit fontScale="25000" lnSpcReduction="20000"/>
          </a:bodyPr>
          <a:lstStyle/>
          <a:p>
            <a:pPr>
              <a:lnSpc>
                <a:spcPct val="120000"/>
              </a:lnSpc>
            </a:pPr>
            <a:r>
              <a:rPr lang="en-GB" sz="9600" dirty="0" smtClean="0">
                <a:latin typeface="Agency FB" panose="020B0503020202020204" pitchFamily="34" charset="0"/>
              </a:rPr>
              <a:t>Daniel Morgan</a:t>
            </a:r>
          </a:p>
          <a:p>
            <a:pPr>
              <a:lnSpc>
                <a:spcPct val="120000"/>
              </a:lnSpc>
            </a:pPr>
            <a:r>
              <a:rPr lang="en-GB" sz="9600" dirty="0" err="1">
                <a:latin typeface="Agency FB" panose="020B0503020202020204" pitchFamily="34" charset="0"/>
              </a:rPr>
              <a:t>Hasna</a:t>
            </a:r>
            <a:r>
              <a:rPr lang="en-GB" sz="9600" dirty="0">
                <a:latin typeface="Agency FB" panose="020B0503020202020204" pitchFamily="34" charset="0"/>
              </a:rPr>
              <a:t> Al </a:t>
            </a:r>
            <a:r>
              <a:rPr lang="en-GB" sz="9600" dirty="0" err="1" smtClean="0">
                <a:latin typeface="Agency FB" panose="020B0503020202020204" pitchFamily="34" charset="0"/>
              </a:rPr>
              <a:t>Jufaili</a:t>
            </a:r>
            <a:endParaRPr lang="en-GB" sz="9600" dirty="0">
              <a:latin typeface="Agency FB" panose="020B0503020202020204" pitchFamily="34" charset="0"/>
            </a:endParaRPr>
          </a:p>
          <a:p>
            <a:pPr fontAlgn="ctr">
              <a:lnSpc>
                <a:spcPct val="120000"/>
              </a:lnSpc>
            </a:pPr>
            <a:r>
              <a:rPr lang="en-GB" sz="9600" dirty="0" err="1">
                <a:latin typeface="Agency FB" panose="020B0503020202020204" pitchFamily="34" charset="0"/>
              </a:rPr>
              <a:t>Mahima</a:t>
            </a:r>
            <a:r>
              <a:rPr lang="en-GB" sz="9600" dirty="0">
                <a:latin typeface="Agency FB" panose="020B0503020202020204" pitchFamily="34" charset="0"/>
              </a:rPr>
              <a:t> </a:t>
            </a:r>
            <a:r>
              <a:rPr lang="en-GB" sz="9600" dirty="0" err="1" smtClean="0">
                <a:latin typeface="Agency FB" panose="020B0503020202020204" pitchFamily="34" charset="0"/>
              </a:rPr>
              <a:t>Dalal</a:t>
            </a:r>
            <a:endParaRPr lang="en-GB" sz="9600" dirty="0">
              <a:latin typeface="Agency FB" panose="020B0503020202020204" pitchFamily="34" charset="0"/>
            </a:endParaRPr>
          </a:p>
          <a:p>
            <a:pPr fontAlgn="ctr">
              <a:lnSpc>
                <a:spcPct val="120000"/>
              </a:lnSpc>
            </a:pPr>
            <a:r>
              <a:rPr lang="en-GB" sz="9600" dirty="0">
                <a:latin typeface="Agency FB" panose="020B0503020202020204" pitchFamily="34" charset="0"/>
              </a:rPr>
              <a:t>Michael </a:t>
            </a:r>
            <a:r>
              <a:rPr lang="en-GB" sz="9600" dirty="0" smtClean="0">
                <a:latin typeface="Agency FB" panose="020B0503020202020204" pitchFamily="34" charset="0"/>
              </a:rPr>
              <a:t>Butler</a:t>
            </a:r>
          </a:p>
          <a:p>
            <a:pPr fontAlgn="ctr">
              <a:lnSpc>
                <a:spcPct val="120000"/>
              </a:lnSpc>
            </a:pPr>
            <a:endParaRPr lang="en-GB" sz="9600" dirty="0" smtClean="0">
              <a:latin typeface="Agency FB" panose="020B0503020202020204" pitchFamily="34" charset="0"/>
            </a:endParaRPr>
          </a:p>
          <a:p>
            <a:pPr fontAlgn="ctr">
              <a:lnSpc>
                <a:spcPct val="120000"/>
              </a:lnSpc>
            </a:pPr>
            <a:endParaRPr lang="en-GB" sz="9600" dirty="0">
              <a:latin typeface="Agency FB" panose="020B0503020202020204" pitchFamily="34" charset="0"/>
            </a:endParaRPr>
          </a:p>
          <a:p>
            <a:pPr fontAlgn="ctr">
              <a:lnSpc>
                <a:spcPct val="120000"/>
              </a:lnSpc>
            </a:pPr>
            <a:r>
              <a:rPr lang="en-GB" sz="9600" dirty="0" smtClean="0">
                <a:latin typeface="Agency FB" panose="020B0503020202020204" pitchFamily="34" charset="0"/>
              </a:rPr>
              <a:t>Ryan </a:t>
            </a:r>
            <a:r>
              <a:rPr lang="en-GB" sz="9600" dirty="0" err="1" smtClean="0">
                <a:latin typeface="Agency FB" panose="020B0503020202020204" pitchFamily="34" charset="0"/>
              </a:rPr>
              <a:t>Codrai</a:t>
            </a:r>
            <a:endParaRPr lang="en-GB" sz="9600" dirty="0" smtClean="0">
              <a:latin typeface="Agency FB" panose="020B0503020202020204" pitchFamily="34" charset="0"/>
            </a:endParaRPr>
          </a:p>
          <a:p>
            <a:pPr fontAlgn="ctr">
              <a:lnSpc>
                <a:spcPct val="120000"/>
              </a:lnSpc>
            </a:pPr>
            <a:r>
              <a:rPr lang="en-GB" sz="9600" dirty="0" smtClean="0">
                <a:latin typeface="Agency FB" panose="020B0503020202020204" pitchFamily="34" charset="0"/>
              </a:rPr>
              <a:t>Daniel Huntley</a:t>
            </a:r>
          </a:p>
          <a:p>
            <a:pPr fontAlgn="ctr">
              <a:lnSpc>
                <a:spcPct val="120000"/>
              </a:lnSpc>
            </a:pPr>
            <a:r>
              <a:rPr lang="en-GB" sz="9600" dirty="0" smtClean="0">
                <a:latin typeface="Agency FB" panose="020B0503020202020204" pitchFamily="34" charset="0"/>
              </a:rPr>
              <a:t>Evdokia Mina</a:t>
            </a:r>
            <a:endParaRPr lang="en-GB" sz="9600" dirty="0">
              <a:latin typeface="Agency FB" panose="020B0503020202020204" pitchFamily="34" charset="0"/>
            </a:endParaRPr>
          </a:p>
          <a:p>
            <a:pPr fontAlgn="ctr">
              <a:lnSpc>
                <a:spcPct val="120000"/>
              </a:lnSpc>
            </a:pPr>
            <a:r>
              <a:rPr lang="en-GB" sz="9600" dirty="0" smtClean="0">
                <a:latin typeface="Agency FB" panose="020B0503020202020204" pitchFamily="34" charset="0"/>
              </a:rPr>
              <a:t>Aaron O'Hagan</a:t>
            </a:r>
          </a:p>
          <a:p>
            <a:pPr fontAlgn="ctr">
              <a:lnSpc>
                <a:spcPct val="170000"/>
              </a:lnSpc>
            </a:pPr>
            <a:endParaRPr lang="en-GB" sz="9600" dirty="0"/>
          </a:p>
          <a:p>
            <a:pPr fontAlgn="ctr"/>
            <a:endParaRPr lang="en-GB" dirty="0" smtClean="0"/>
          </a:p>
          <a:p>
            <a:pPr fontAlgn="ctr"/>
            <a:endParaRPr lang="en-GB" dirty="0"/>
          </a:p>
          <a:p>
            <a:endParaRPr lang="en-GB" dirty="0"/>
          </a:p>
        </p:txBody>
      </p:sp>
    </p:spTree>
    <p:extLst>
      <p:ext uri="{BB962C8B-B14F-4D97-AF65-F5344CB8AC3E}">
        <p14:creationId xmlns:p14="http://schemas.microsoft.com/office/powerpoint/2010/main" val="2411802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53695"/>
            <a:ext cx="10515600" cy="1325563"/>
          </a:xfrm>
        </p:spPr>
        <p:txBody>
          <a:bodyPr>
            <a:normAutofit/>
          </a:bodyPr>
          <a:lstStyle/>
          <a:p>
            <a:pPr algn="ctr"/>
            <a:r>
              <a:rPr lang="en-GB" sz="6000" b="1" dirty="0" smtClean="0">
                <a:latin typeface="Agency FB" panose="020B0503020202020204" pitchFamily="34" charset="0"/>
              </a:rPr>
              <a:t>Story of the game </a:t>
            </a:r>
            <a:endParaRPr lang="en-GB" sz="6000" b="1" dirty="0">
              <a:latin typeface="Agency FB" panose="020B0503020202020204" pitchFamily="34" charset="0"/>
            </a:endParaRPr>
          </a:p>
        </p:txBody>
      </p:sp>
      <p:sp>
        <p:nvSpPr>
          <p:cNvPr id="3" name="Content Placeholder 2"/>
          <p:cNvSpPr>
            <a:spLocks noGrp="1"/>
          </p:cNvSpPr>
          <p:nvPr>
            <p:ph idx="1"/>
          </p:nvPr>
        </p:nvSpPr>
        <p:spPr>
          <a:xfrm>
            <a:off x="838200" y="1825624"/>
            <a:ext cx="10515600" cy="5032376"/>
          </a:xfrm>
        </p:spPr>
        <p:txBody>
          <a:bodyPr>
            <a:normAutofit/>
          </a:bodyPr>
          <a:lstStyle/>
          <a:p>
            <a:pPr marL="0" indent="0" algn="just">
              <a:buNone/>
            </a:pPr>
            <a:r>
              <a:rPr lang="en-GB" sz="4400" dirty="0" smtClean="0">
                <a:latin typeface="Agency FB" panose="020B0503020202020204" pitchFamily="34" charset="0"/>
              </a:rPr>
              <a:t>A famous Scientist named </a:t>
            </a:r>
            <a:r>
              <a:rPr lang="en-GB" sz="4400" dirty="0" err="1" smtClean="0">
                <a:latin typeface="Agency FB" panose="020B0503020202020204" pitchFamily="34" charset="0"/>
              </a:rPr>
              <a:t>Dr.</a:t>
            </a:r>
            <a:r>
              <a:rPr lang="en-GB" sz="4400" dirty="0" smtClean="0">
                <a:latin typeface="Agency FB" panose="020B0503020202020204" pitchFamily="34" charset="0"/>
              </a:rPr>
              <a:t> Kirill (aka </a:t>
            </a:r>
            <a:r>
              <a:rPr lang="en-GB" sz="4400" dirty="0" err="1" smtClean="0">
                <a:latin typeface="Agency FB" panose="020B0503020202020204" pitchFamily="34" charset="0"/>
              </a:rPr>
              <a:t>Dr.</a:t>
            </a:r>
            <a:r>
              <a:rPr lang="en-GB" sz="4400" dirty="0" smtClean="0">
                <a:latin typeface="Agency FB" panose="020B0503020202020204" pitchFamily="34" charset="0"/>
              </a:rPr>
              <a:t> Obsessed with Immortality), after a lot of time spent in the labs, finally finds the secret to a never ending life. However, things did not go as planned. A massive explosion occurs leaving </a:t>
            </a:r>
            <a:r>
              <a:rPr lang="en-GB" sz="4400" dirty="0" err="1" smtClean="0">
                <a:latin typeface="Agency FB" panose="020B0503020202020204" pitchFamily="34" charset="0"/>
              </a:rPr>
              <a:t>Dr.</a:t>
            </a:r>
            <a:r>
              <a:rPr lang="en-GB" sz="4400" dirty="0" smtClean="0">
                <a:latin typeface="Agency FB" panose="020B0503020202020204" pitchFamily="34" charset="0"/>
              </a:rPr>
              <a:t> Kirill with amnesia. As the game goes, </a:t>
            </a:r>
            <a:r>
              <a:rPr lang="en-GB" sz="4400" dirty="0" err="1" smtClean="0">
                <a:latin typeface="Agency FB" panose="020B0503020202020204" pitchFamily="34" charset="0"/>
              </a:rPr>
              <a:t>Dr.</a:t>
            </a:r>
            <a:r>
              <a:rPr lang="en-GB" sz="4400" dirty="0" smtClean="0">
                <a:latin typeface="Agency FB" panose="020B0503020202020204" pitchFamily="34" charset="0"/>
              </a:rPr>
              <a:t> Kirill tries to find who he really is, by collecting any clue comes his way and fighting all the people that are now zombies. Will he make it? </a:t>
            </a:r>
            <a:endParaRPr lang="en-GB" sz="4400" dirty="0">
              <a:latin typeface="Agency FB" panose="020B0503020202020204" pitchFamily="34" charset="0"/>
            </a:endParaRPr>
          </a:p>
        </p:txBody>
      </p:sp>
    </p:spTree>
    <p:extLst>
      <p:ext uri="{BB962C8B-B14F-4D97-AF65-F5344CB8AC3E}">
        <p14:creationId xmlns:p14="http://schemas.microsoft.com/office/powerpoint/2010/main" val="3603150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7200" b="1" dirty="0" smtClean="0">
                <a:latin typeface="Agency FB" panose="020B0503020202020204" pitchFamily="34" charset="0"/>
              </a:rPr>
              <a:t>Characters</a:t>
            </a:r>
            <a:endParaRPr lang="en-GB" sz="7200" b="1" dirty="0">
              <a:latin typeface="Agency FB" panose="020B0503020202020204" pitchFamily="34" charset="0"/>
            </a:endParaRPr>
          </a:p>
        </p:txBody>
      </p:sp>
      <p:sp>
        <p:nvSpPr>
          <p:cNvPr id="3" name="Content Placeholder 2"/>
          <p:cNvSpPr>
            <a:spLocks noGrp="1"/>
          </p:cNvSpPr>
          <p:nvPr>
            <p:ph idx="1"/>
          </p:nvPr>
        </p:nvSpPr>
        <p:spPr/>
        <p:txBody>
          <a:bodyPr>
            <a:noAutofit/>
          </a:bodyPr>
          <a:lstStyle/>
          <a:p>
            <a:r>
              <a:rPr lang="en-GB" sz="3200" b="1" dirty="0" smtClean="0">
                <a:latin typeface="Agency FB" panose="020B0503020202020204" pitchFamily="34" charset="0"/>
              </a:rPr>
              <a:t>Player – </a:t>
            </a:r>
            <a:r>
              <a:rPr lang="en-GB" sz="3200" b="1" dirty="0" err="1" smtClean="0">
                <a:latin typeface="Agency FB" panose="020B0503020202020204" pitchFamily="34" charset="0"/>
              </a:rPr>
              <a:t>Dr.</a:t>
            </a:r>
            <a:r>
              <a:rPr lang="en-GB" sz="3200" b="1" dirty="0" smtClean="0">
                <a:latin typeface="Agency FB" panose="020B0503020202020204" pitchFamily="34" charset="0"/>
              </a:rPr>
              <a:t> Kirill</a:t>
            </a:r>
            <a:endParaRPr lang="en-GB" sz="3200" b="1" dirty="0" smtClean="0">
              <a:latin typeface="Agency FB" panose="020B0503020202020204" pitchFamily="34" charset="0"/>
            </a:endParaRPr>
          </a:p>
          <a:p>
            <a:pPr marL="0" indent="0" algn="just">
              <a:buNone/>
            </a:pPr>
            <a:r>
              <a:rPr lang="en-GB" sz="3200" dirty="0">
                <a:latin typeface="Agency FB" panose="020B0503020202020204" pitchFamily="34" charset="0"/>
              </a:rPr>
              <a:t>	</a:t>
            </a:r>
            <a:r>
              <a:rPr lang="en-GB" sz="3200" dirty="0" smtClean="0">
                <a:latin typeface="Agency FB" panose="020B0503020202020204" pitchFamily="34" charset="0"/>
              </a:rPr>
              <a:t>The game runs on just one main </a:t>
            </a:r>
            <a:r>
              <a:rPr lang="en-GB" sz="3200" dirty="0" smtClean="0">
                <a:latin typeface="Agency FB" panose="020B0503020202020204" pitchFamily="34" charset="0"/>
              </a:rPr>
              <a:t>character </a:t>
            </a:r>
            <a:r>
              <a:rPr lang="en-GB" sz="3200" dirty="0" err="1" smtClean="0">
                <a:latin typeface="Agency FB" panose="020B0503020202020204" pitchFamily="34" charset="0"/>
              </a:rPr>
              <a:t>Dr.</a:t>
            </a:r>
            <a:r>
              <a:rPr lang="en-GB" sz="3200" dirty="0" smtClean="0">
                <a:latin typeface="Agency FB" panose="020B0503020202020204" pitchFamily="34" charset="0"/>
              </a:rPr>
              <a:t> Kirill, who is now being 	chased by his old co-workers, that are now zombies. The famous 	scientist tries to remember himself, after experiencing</a:t>
            </a:r>
            <a:r>
              <a:rPr lang="en-GB" sz="3200" dirty="0" smtClean="0">
                <a:latin typeface="Agency FB" panose="020B0503020202020204" pitchFamily="34" charset="0"/>
              </a:rPr>
              <a:t> amnesia.</a:t>
            </a:r>
            <a:endParaRPr lang="en-GB" sz="3200" dirty="0" smtClean="0">
              <a:latin typeface="Agency FB" panose="020B0503020202020204" pitchFamily="34" charset="0"/>
            </a:endParaRPr>
          </a:p>
          <a:p>
            <a:pPr marL="0" indent="0">
              <a:buNone/>
            </a:pPr>
            <a:endParaRPr lang="en-GB" sz="3200" dirty="0">
              <a:latin typeface="Agency FB" panose="020B0503020202020204" pitchFamily="34" charset="0"/>
            </a:endParaRPr>
          </a:p>
          <a:p>
            <a:r>
              <a:rPr lang="en-GB" sz="3200" b="1" dirty="0" smtClean="0">
                <a:latin typeface="Agency FB" panose="020B0503020202020204" pitchFamily="34" charset="0"/>
              </a:rPr>
              <a:t>Zombies</a:t>
            </a:r>
          </a:p>
          <a:p>
            <a:pPr marL="457200" lvl="1" indent="0" algn="just">
              <a:buNone/>
            </a:pPr>
            <a:r>
              <a:rPr lang="en-GB" sz="2800" dirty="0">
                <a:latin typeface="Agency FB" panose="020B0503020202020204" pitchFamily="34" charset="0"/>
              </a:rPr>
              <a:t>	</a:t>
            </a:r>
            <a:r>
              <a:rPr lang="en-GB" sz="3200" dirty="0" smtClean="0">
                <a:latin typeface="Agency FB" panose="020B0503020202020204" pitchFamily="34" charset="0"/>
              </a:rPr>
              <a:t>The angry soulless zombies, try to eat </a:t>
            </a:r>
            <a:r>
              <a:rPr lang="en-GB" sz="3200" dirty="0" err="1" smtClean="0">
                <a:latin typeface="Agency FB" panose="020B0503020202020204" pitchFamily="34" charset="0"/>
              </a:rPr>
              <a:t>Dr.</a:t>
            </a:r>
            <a:r>
              <a:rPr lang="en-GB" sz="3200" dirty="0" smtClean="0">
                <a:latin typeface="Agency FB" panose="020B0503020202020204" pitchFamily="34" charset="0"/>
              </a:rPr>
              <a:t> Kirill’s brain, in order to take 	revenge for what he did, turning them into hungry, brain-thirsty 	creatures. </a:t>
            </a:r>
            <a:endParaRPr lang="en-GB" sz="3200" dirty="0">
              <a:latin typeface="Agency FB" panose="020B0503020202020204" pitchFamily="34" charset="0"/>
            </a:endParaRPr>
          </a:p>
        </p:txBody>
      </p:sp>
    </p:spTree>
    <p:extLst>
      <p:ext uri="{BB962C8B-B14F-4D97-AF65-F5344CB8AC3E}">
        <p14:creationId xmlns:p14="http://schemas.microsoft.com/office/powerpoint/2010/main" val="2994572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normAutofit/>
          </a:bodyPr>
          <a:lstStyle/>
          <a:p>
            <a:pPr algn="ctr"/>
            <a:r>
              <a:rPr lang="en-GB" sz="8000" b="1" dirty="0" smtClean="0">
                <a:latin typeface="Agency FB" panose="020B0503020202020204" pitchFamily="34" charset="0"/>
              </a:rPr>
              <a:t>Rooms</a:t>
            </a:r>
            <a:endParaRPr lang="en-GB" sz="8000" b="1" dirty="0">
              <a:latin typeface="Agency FB" panose="020B0503020202020204" pitchFamily="34" charset="0"/>
            </a:endParaRPr>
          </a:p>
        </p:txBody>
      </p:sp>
      <p:sp>
        <p:nvSpPr>
          <p:cNvPr id="3" name="Content Placeholder 2"/>
          <p:cNvSpPr>
            <a:spLocks noGrp="1"/>
          </p:cNvSpPr>
          <p:nvPr>
            <p:ph idx="1"/>
          </p:nvPr>
        </p:nvSpPr>
        <p:spPr>
          <a:noFill/>
        </p:spPr>
        <p:txBody>
          <a:bodyPr numCol="2"/>
          <a:lstStyle/>
          <a:p>
            <a:pPr algn="just"/>
            <a:r>
              <a:rPr lang="en-GB" sz="5400" dirty="0" smtClean="0">
                <a:latin typeface="Agency FB" panose="020B0503020202020204" pitchFamily="34" charset="0"/>
              </a:rPr>
              <a:t>Basement</a:t>
            </a:r>
          </a:p>
          <a:p>
            <a:pPr algn="just"/>
            <a:r>
              <a:rPr lang="en-GB" sz="5400" dirty="0" smtClean="0">
                <a:latin typeface="Agency FB" panose="020B0503020202020204" pitchFamily="34" charset="0"/>
              </a:rPr>
              <a:t>Main Lab </a:t>
            </a:r>
          </a:p>
          <a:p>
            <a:pPr lvl="1" algn="just">
              <a:buFont typeface="Wingdings" panose="05000000000000000000" pitchFamily="2" charset="2"/>
              <a:buChar char="§"/>
            </a:pPr>
            <a:r>
              <a:rPr lang="en-GB" sz="4000" dirty="0" smtClean="0">
                <a:latin typeface="Agency FB" panose="020B0503020202020204" pitchFamily="34" charset="0"/>
              </a:rPr>
              <a:t>Infirmary</a:t>
            </a:r>
          </a:p>
          <a:p>
            <a:pPr lvl="1" algn="just">
              <a:buFont typeface="Wingdings" panose="05000000000000000000" pitchFamily="2" charset="2"/>
              <a:buChar char="§"/>
            </a:pPr>
            <a:r>
              <a:rPr lang="en-GB" sz="4000" dirty="0" err="1" smtClean="0">
                <a:latin typeface="Agency FB" panose="020B0503020202020204" pitchFamily="34" charset="0"/>
              </a:rPr>
              <a:t>Armory</a:t>
            </a:r>
            <a:endParaRPr lang="en-GB" sz="4000" dirty="0" smtClean="0">
              <a:latin typeface="Agency FB" panose="020B0503020202020204" pitchFamily="34" charset="0"/>
            </a:endParaRPr>
          </a:p>
          <a:p>
            <a:pPr lvl="1" algn="just">
              <a:buFont typeface="Wingdings" panose="05000000000000000000" pitchFamily="2" charset="2"/>
              <a:buChar char="§"/>
            </a:pPr>
            <a:r>
              <a:rPr lang="en-GB" sz="4000" dirty="0" smtClean="0">
                <a:latin typeface="Agency FB" panose="020B0503020202020204" pitchFamily="34" charset="0"/>
              </a:rPr>
              <a:t>Changing Area</a:t>
            </a:r>
          </a:p>
          <a:p>
            <a:pPr algn="just"/>
            <a:r>
              <a:rPr lang="en-GB" sz="5400" dirty="0" smtClean="0">
                <a:latin typeface="Agency FB" panose="020B0503020202020204" pitchFamily="34" charset="0"/>
              </a:rPr>
              <a:t>Lobby</a:t>
            </a:r>
          </a:p>
          <a:p>
            <a:pPr algn="just"/>
            <a:r>
              <a:rPr lang="en-GB" sz="5400" dirty="0" smtClean="0">
                <a:latin typeface="Agency FB" panose="020B0503020202020204" pitchFamily="34" charset="0"/>
              </a:rPr>
              <a:t>Canteen</a:t>
            </a:r>
          </a:p>
          <a:p>
            <a:pPr algn="just"/>
            <a:r>
              <a:rPr lang="en-GB" sz="5400" dirty="0" smtClean="0">
                <a:latin typeface="Agency FB" panose="020B0503020202020204" pitchFamily="34" charset="0"/>
              </a:rPr>
              <a:t>Roof</a:t>
            </a:r>
          </a:p>
          <a:p>
            <a:pPr marL="0" indent="0" algn="just">
              <a:buNone/>
            </a:pPr>
            <a:endParaRPr lang="en-GB" dirty="0" smtClean="0">
              <a:latin typeface="Agency FB" panose="020B0503020202020204" pitchFamily="34" charset="0"/>
            </a:endParaRPr>
          </a:p>
        </p:txBody>
      </p:sp>
    </p:spTree>
    <p:extLst>
      <p:ext uri="{BB962C8B-B14F-4D97-AF65-F5344CB8AC3E}">
        <p14:creationId xmlns:p14="http://schemas.microsoft.com/office/powerpoint/2010/main" val="1989063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GB" sz="8800" b="1" dirty="0" smtClean="0">
                <a:latin typeface="Agency FB" panose="020B0503020202020204" pitchFamily="34" charset="0"/>
              </a:rPr>
              <a:t>Items</a:t>
            </a:r>
            <a:endParaRPr lang="en-GB" sz="8800" b="1" dirty="0">
              <a:latin typeface="Agency FB" panose="020B0503020202020204" pitchFamily="34" charset="0"/>
            </a:endParaRPr>
          </a:p>
        </p:txBody>
      </p:sp>
      <p:sp>
        <p:nvSpPr>
          <p:cNvPr id="3" name="Content Placeholder 2"/>
          <p:cNvSpPr>
            <a:spLocks noGrp="1"/>
          </p:cNvSpPr>
          <p:nvPr>
            <p:ph idx="1"/>
          </p:nvPr>
        </p:nvSpPr>
        <p:spPr>
          <a:xfrm>
            <a:off x="838200" y="2047009"/>
            <a:ext cx="10515600" cy="4129954"/>
          </a:xfrm>
        </p:spPr>
        <p:txBody>
          <a:bodyPr numCol="2">
            <a:noAutofit/>
          </a:bodyPr>
          <a:lstStyle/>
          <a:p>
            <a:r>
              <a:rPr lang="en-GB" sz="3600" dirty="0" smtClean="0">
                <a:latin typeface="Agency FB" panose="020B0503020202020204" pitchFamily="34" charset="0"/>
              </a:rPr>
              <a:t>Red Flare</a:t>
            </a:r>
          </a:p>
          <a:p>
            <a:r>
              <a:rPr lang="en-GB" sz="3600" dirty="0" smtClean="0">
                <a:latin typeface="Agency FB" panose="020B0503020202020204" pitchFamily="34" charset="0"/>
              </a:rPr>
              <a:t>Blue Flare</a:t>
            </a:r>
          </a:p>
          <a:p>
            <a:r>
              <a:rPr lang="en-GB" sz="3600" dirty="0" smtClean="0">
                <a:latin typeface="Agency FB" panose="020B0503020202020204" pitchFamily="34" charset="0"/>
              </a:rPr>
              <a:t>Pistol</a:t>
            </a:r>
            <a:endParaRPr lang="en-GB" sz="3600" dirty="0" smtClean="0">
              <a:latin typeface="Agency FB" panose="020B0503020202020204" pitchFamily="34" charset="0"/>
            </a:endParaRPr>
          </a:p>
          <a:p>
            <a:r>
              <a:rPr lang="en-GB" sz="3600" dirty="0" smtClean="0">
                <a:latin typeface="Agency FB" panose="020B0503020202020204" pitchFamily="34" charset="0"/>
              </a:rPr>
              <a:t>Dress</a:t>
            </a:r>
          </a:p>
          <a:p>
            <a:r>
              <a:rPr lang="en-GB" sz="3600" dirty="0" smtClean="0">
                <a:latin typeface="Agency FB" panose="020B0503020202020204" pitchFamily="34" charset="0"/>
              </a:rPr>
              <a:t>Shoes</a:t>
            </a:r>
          </a:p>
          <a:p>
            <a:r>
              <a:rPr lang="en-GB" sz="3600" dirty="0" smtClean="0">
                <a:latin typeface="Agency FB" panose="020B0503020202020204" pitchFamily="34" charset="0"/>
              </a:rPr>
              <a:t>Keys</a:t>
            </a:r>
          </a:p>
          <a:p>
            <a:r>
              <a:rPr lang="en-GB" sz="3600" dirty="0" smtClean="0">
                <a:latin typeface="Agency FB" panose="020B0503020202020204" pitchFamily="34" charset="0"/>
              </a:rPr>
              <a:t>Batteries</a:t>
            </a:r>
          </a:p>
          <a:p>
            <a:endParaRPr lang="en-GB" sz="3600" dirty="0" smtClean="0">
              <a:latin typeface="Agency FB" panose="020B0503020202020204" pitchFamily="34" charset="0"/>
            </a:endParaRPr>
          </a:p>
          <a:p>
            <a:endParaRPr lang="en-GB" sz="3600" dirty="0">
              <a:latin typeface="Agency FB" panose="020B0503020202020204" pitchFamily="34" charset="0"/>
            </a:endParaRPr>
          </a:p>
          <a:p>
            <a:endParaRPr lang="en-GB" sz="3600" dirty="0" smtClean="0">
              <a:latin typeface="Agency FB" panose="020B0503020202020204" pitchFamily="34" charset="0"/>
            </a:endParaRPr>
          </a:p>
          <a:p>
            <a:endParaRPr lang="en-GB" sz="3600" dirty="0">
              <a:latin typeface="Agency FB" panose="020B0503020202020204" pitchFamily="34" charset="0"/>
            </a:endParaRPr>
          </a:p>
          <a:p>
            <a:endParaRPr lang="en-GB" sz="3600" dirty="0" smtClean="0">
              <a:latin typeface="Agency FB" panose="020B0503020202020204" pitchFamily="34" charset="0"/>
            </a:endParaRPr>
          </a:p>
          <a:p>
            <a:r>
              <a:rPr lang="en-GB" sz="3600" dirty="0" smtClean="0">
                <a:latin typeface="Agency FB" panose="020B0503020202020204" pitchFamily="34" charset="0"/>
              </a:rPr>
              <a:t>Torch</a:t>
            </a:r>
          </a:p>
          <a:p>
            <a:r>
              <a:rPr lang="en-GB" sz="3600" dirty="0" smtClean="0">
                <a:latin typeface="Agency FB" panose="020B0503020202020204" pitchFamily="34" charset="0"/>
              </a:rPr>
              <a:t>Medical Equipment</a:t>
            </a:r>
          </a:p>
          <a:p>
            <a:r>
              <a:rPr lang="en-GB" sz="3600" dirty="0" smtClean="0">
                <a:latin typeface="Agency FB" panose="020B0503020202020204" pitchFamily="34" charset="0"/>
              </a:rPr>
              <a:t>Computer</a:t>
            </a:r>
          </a:p>
          <a:p>
            <a:r>
              <a:rPr lang="en-GB" sz="3600" dirty="0" smtClean="0">
                <a:latin typeface="Agency FB" panose="020B0503020202020204" pitchFamily="34" charset="0"/>
              </a:rPr>
              <a:t>Billy Idol CD</a:t>
            </a:r>
          </a:p>
          <a:p>
            <a:r>
              <a:rPr lang="en-GB" sz="3600" dirty="0" smtClean="0">
                <a:latin typeface="Agency FB" panose="020B0503020202020204" pitchFamily="34" charset="0"/>
              </a:rPr>
              <a:t>Water Gun</a:t>
            </a:r>
          </a:p>
          <a:p>
            <a:r>
              <a:rPr lang="en-GB" sz="3600" dirty="0" smtClean="0">
                <a:latin typeface="Agency FB" panose="020B0503020202020204" pitchFamily="34" charset="0"/>
              </a:rPr>
              <a:t>Sauce Pan</a:t>
            </a:r>
          </a:p>
          <a:p>
            <a:endParaRPr lang="en-GB" sz="3600" dirty="0" smtClean="0">
              <a:latin typeface="Agency FB" panose="020B0503020202020204" pitchFamily="34" charset="0"/>
            </a:endParaRPr>
          </a:p>
          <a:p>
            <a:endParaRPr lang="en-GB" sz="3600" dirty="0" smtClean="0">
              <a:latin typeface="Agency FB" panose="020B0503020202020204" pitchFamily="34" charset="0"/>
            </a:endParaRPr>
          </a:p>
          <a:p>
            <a:endParaRPr lang="en-GB" sz="3600" dirty="0" smtClean="0">
              <a:latin typeface="Agency FB" panose="020B0503020202020204" pitchFamily="34" charset="0"/>
            </a:endParaRPr>
          </a:p>
          <a:p>
            <a:endParaRPr lang="en-GB" sz="3600" dirty="0" smtClean="0">
              <a:latin typeface="Agency FB" panose="020B0503020202020204" pitchFamily="34" charset="0"/>
            </a:endParaRPr>
          </a:p>
          <a:p>
            <a:endParaRPr lang="en-GB" sz="3600" dirty="0">
              <a:latin typeface="Agency FB" panose="020B0503020202020204" pitchFamily="34" charset="0"/>
            </a:endParaRPr>
          </a:p>
        </p:txBody>
      </p:sp>
    </p:spTree>
    <p:extLst>
      <p:ext uri="{BB962C8B-B14F-4D97-AF65-F5344CB8AC3E}">
        <p14:creationId xmlns:p14="http://schemas.microsoft.com/office/powerpoint/2010/main" val="360877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GB" sz="8800" b="1" dirty="0" smtClean="0">
                <a:latin typeface="Agency FB" panose="020B0503020202020204" pitchFamily="34" charset="0"/>
              </a:rPr>
              <a:t>Map</a:t>
            </a:r>
            <a:endParaRPr lang="en-GB" sz="9600" b="1" dirty="0">
              <a:latin typeface="Agency FB" panose="020B0503020202020204" pitchFamily="34"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573531234"/>
              </p:ext>
            </p:extLst>
          </p:nvPr>
        </p:nvGraphicFramePr>
        <p:xfrm>
          <a:off x="4132263" y="1997076"/>
          <a:ext cx="3890645" cy="3999230"/>
        </p:xfrm>
        <a:graphic>
          <a:graphicData uri="http://schemas.openxmlformats.org/drawingml/2006/table">
            <a:tbl>
              <a:tblPr firstCol="1" bandRow="1">
                <a:tableStyleId>{073A0DAA-6AF3-43AB-8588-CEC1D06C72B9}</a:tableStyleId>
              </a:tblPr>
              <a:tblGrid>
                <a:gridCol w="2000250"/>
                <a:gridCol w="1890395"/>
              </a:tblGrid>
              <a:tr h="789940">
                <a:tc>
                  <a:txBody>
                    <a:bodyPr/>
                    <a:lstStyle/>
                    <a:p>
                      <a:pPr algn="ctr">
                        <a:lnSpc>
                          <a:spcPct val="107000"/>
                        </a:lnSpc>
                        <a:spcAft>
                          <a:spcPts val="0"/>
                        </a:spcAft>
                      </a:pPr>
                      <a:r>
                        <a:rPr lang="en-GB" sz="1800" dirty="0">
                          <a:effectLst/>
                        </a:rPr>
                        <a:t> </a:t>
                      </a:r>
                      <a:r>
                        <a:rPr lang="en-GB" sz="1800" dirty="0" smtClean="0">
                          <a:effectLst/>
                        </a:rPr>
                        <a:t>Roof</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Stairs</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r>
              <a:tr h="800735">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Canteen</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Lift 4</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r>
              <a:tr h="812165">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Lobby</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Lift 3</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r>
              <a:tr h="796925">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LAB</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Lift 2</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r>
              <a:tr h="799465">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Basement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lnSpc>
                          <a:spcPct val="107000"/>
                        </a:lnSpc>
                        <a:spcAft>
                          <a:spcPts val="0"/>
                        </a:spcAft>
                      </a:pPr>
                      <a:r>
                        <a:rPr lang="en-GB" sz="1800" dirty="0">
                          <a:effectLst/>
                        </a:rPr>
                        <a:t> </a:t>
                      </a:r>
                      <a:endParaRPr lang="en-GB" sz="1100" dirty="0">
                        <a:effectLst/>
                      </a:endParaRPr>
                    </a:p>
                    <a:p>
                      <a:pPr algn="ctr">
                        <a:lnSpc>
                          <a:spcPct val="107000"/>
                        </a:lnSpc>
                        <a:spcAft>
                          <a:spcPts val="0"/>
                        </a:spcAft>
                      </a:pPr>
                      <a:r>
                        <a:rPr lang="en-GB" sz="1800" dirty="0">
                          <a:effectLst/>
                        </a:rPr>
                        <a:t>Lift 1</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1" name="Rectangle 7"/>
          <p:cNvSpPr>
            <a:spLocks noChangeArrowheads="1"/>
          </p:cNvSpPr>
          <p:nvPr/>
        </p:nvSpPr>
        <p:spPr bwMode="auto">
          <a:xfrm>
            <a:off x="4151313" y="20018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12" name="Rectangle 11"/>
          <p:cNvSpPr>
            <a:spLocks noChangeArrowheads="1"/>
          </p:cNvSpPr>
          <p:nvPr/>
        </p:nvSpPr>
        <p:spPr bwMode="auto">
          <a:xfrm>
            <a:off x="4151313" y="24590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pSp>
        <p:nvGrpSpPr>
          <p:cNvPr id="15" name="Group 14"/>
          <p:cNvGrpSpPr/>
          <p:nvPr/>
        </p:nvGrpSpPr>
        <p:grpSpPr>
          <a:xfrm>
            <a:off x="2274888" y="4206875"/>
            <a:ext cx="1876425" cy="1843961"/>
            <a:chOff x="0" y="0"/>
            <a:chExt cx="1876425" cy="1843961"/>
          </a:xfrm>
        </p:grpSpPr>
        <p:cxnSp>
          <p:nvCxnSpPr>
            <p:cNvPr id="16" name="Straight Arrow Connector 15"/>
            <p:cNvCxnSpPr/>
            <p:nvPr/>
          </p:nvCxnSpPr>
          <p:spPr>
            <a:xfrm>
              <a:off x="971550" y="142875"/>
              <a:ext cx="885825" cy="26670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a:stCxn id="20" idx="2"/>
              <a:endCxn id="19" idx="0"/>
            </p:cNvCxnSpPr>
            <p:nvPr/>
          </p:nvCxnSpPr>
          <p:spPr>
            <a:xfrm flipH="1">
              <a:off x="490538" y="946507"/>
              <a:ext cx="28575" cy="621229"/>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18" name="Text Box 4"/>
            <p:cNvSpPr txBox="1"/>
            <p:nvPr/>
          </p:nvSpPr>
          <p:spPr>
            <a:xfrm>
              <a:off x="0" y="0"/>
              <a:ext cx="962025" cy="285750"/>
            </a:xfrm>
            <a:prstGeom prst="rect">
              <a:avLst/>
            </a:prstGeom>
            <a:solidFill>
              <a:srgbClr val="CBCBCB"/>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GB" sz="1400" dirty="0">
                  <a:effectLst/>
                  <a:latin typeface="Berlin Sans FB Demi" panose="020E0802020502020306" pitchFamily="34" charset="0"/>
                  <a:ea typeface="Calibri" panose="020F0502020204030204" pitchFamily="34" charset="0"/>
                  <a:cs typeface="Times New Roman" panose="02020603050405020304" pitchFamily="18" charset="0"/>
                </a:rPr>
                <a:t>Infirmary</a:t>
              </a:r>
              <a:endParaRPr lang="en-GB" sz="1100" dirty="0">
                <a:effectLst/>
                <a:ea typeface="Calibri" panose="020F0502020204030204" pitchFamily="34" charset="0"/>
                <a:cs typeface="Times New Roman" panose="02020603050405020304" pitchFamily="18" charset="0"/>
              </a:endParaRPr>
            </a:p>
          </p:txBody>
        </p:sp>
        <p:sp>
          <p:nvSpPr>
            <p:cNvPr id="19" name="Text Box 5"/>
            <p:cNvSpPr txBox="1"/>
            <p:nvPr/>
          </p:nvSpPr>
          <p:spPr>
            <a:xfrm>
              <a:off x="9525" y="1567736"/>
              <a:ext cx="962025" cy="276225"/>
            </a:xfrm>
            <a:prstGeom prst="rect">
              <a:avLst/>
            </a:prstGeom>
            <a:solidFill>
              <a:srgbClr val="E7E7E7"/>
            </a:solidFill>
            <a:ln w="6350">
              <a:solidFill>
                <a:schemeClr val="tx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GB" sz="1400" dirty="0" err="1">
                  <a:effectLst/>
                  <a:latin typeface="Berlin Sans FB Demi" panose="020E0802020502020306" pitchFamily="34" charset="0"/>
                  <a:ea typeface="Calibri" panose="020F0502020204030204" pitchFamily="34" charset="0"/>
                  <a:cs typeface="Times New Roman" panose="02020603050405020304" pitchFamily="18" charset="0"/>
                </a:rPr>
                <a:t>Armory</a:t>
              </a:r>
              <a:endParaRPr lang="en-GB" sz="1100" dirty="0">
                <a:effectLst/>
                <a:ea typeface="Calibri" panose="020F0502020204030204" pitchFamily="34" charset="0"/>
                <a:cs typeface="Times New Roman" panose="02020603050405020304" pitchFamily="18" charset="0"/>
              </a:endParaRPr>
            </a:p>
          </p:txBody>
        </p:sp>
        <p:sp>
          <p:nvSpPr>
            <p:cNvPr id="20" name="Text Box 8"/>
            <p:cNvSpPr txBox="1"/>
            <p:nvPr/>
          </p:nvSpPr>
          <p:spPr>
            <a:xfrm>
              <a:off x="38100" y="460732"/>
              <a:ext cx="962025" cy="485775"/>
            </a:xfrm>
            <a:prstGeom prst="rect">
              <a:avLst/>
            </a:prstGeom>
            <a:solidFill>
              <a:srgbClr val="CBCBCB"/>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GB" sz="1400" dirty="0">
                  <a:effectLst/>
                  <a:latin typeface="Berlin Sans FB Demi" panose="020E0802020502020306" pitchFamily="34" charset="0"/>
                  <a:ea typeface="Calibri" panose="020F0502020204030204" pitchFamily="34" charset="0"/>
                  <a:cs typeface="Times New Roman" panose="02020603050405020304" pitchFamily="18" charset="0"/>
                </a:rPr>
                <a:t>Changing Area</a:t>
              </a:r>
              <a:endParaRPr lang="en-GB"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effectLst/>
                  <a:ea typeface="Calibri" panose="020F0502020204030204" pitchFamily="34" charset="0"/>
                  <a:cs typeface="Times New Roman" panose="02020603050405020304" pitchFamily="18" charset="0"/>
                </a:rPr>
                <a:t> </a:t>
              </a:r>
            </a:p>
          </p:txBody>
        </p:sp>
        <p:cxnSp>
          <p:nvCxnSpPr>
            <p:cNvPr id="21" name="Straight Arrow Connector 20"/>
            <p:cNvCxnSpPr/>
            <p:nvPr/>
          </p:nvCxnSpPr>
          <p:spPr>
            <a:xfrm>
              <a:off x="1000125" y="676275"/>
              <a:ext cx="876300"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sp>
        <p:nvSpPr>
          <p:cNvPr id="28" name="TextBox 27"/>
          <p:cNvSpPr txBox="1"/>
          <p:nvPr/>
        </p:nvSpPr>
        <p:spPr>
          <a:xfrm rot="1194159">
            <a:off x="3494344" y="4169750"/>
            <a:ext cx="609600" cy="369332"/>
          </a:xfrm>
          <a:prstGeom prst="rect">
            <a:avLst/>
          </a:prstGeom>
          <a:noFill/>
        </p:spPr>
        <p:txBody>
          <a:bodyPr wrap="square" rtlCol="0">
            <a:spAutoFit/>
          </a:bodyPr>
          <a:lstStyle/>
          <a:p>
            <a:r>
              <a:rPr lang="en-GB" dirty="0">
                <a:latin typeface="Agency FB" panose="020B0503020202020204" pitchFamily="34" charset="0"/>
              </a:rPr>
              <a:t>E</a:t>
            </a:r>
            <a:r>
              <a:rPr lang="en-GB" dirty="0" smtClean="0">
                <a:latin typeface="Agency FB" panose="020B0503020202020204" pitchFamily="34" charset="0"/>
              </a:rPr>
              <a:t>ast</a:t>
            </a:r>
            <a:endParaRPr lang="en-GB" dirty="0">
              <a:latin typeface="Agency FB" panose="020B0503020202020204" pitchFamily="34" charset="0"/>
            </a:endParaRPr>
          </a:p>
        </p:txBody>
      </p:sp>
      <p:sp>
        <p:nvSpPr>
          <p:cNvPr id="29" name="TextBox 28"/>
          <p:cNvSpPr txBox="1"/>
          <p:nvPr/>
        </p:nvSpPr>
        <p:spPr>
          <a:xfrm>
            <a:off x="3398244" y="4898514"/>
            <a:ext cx="596638" cy="369332"/>
          </a:xfrm>
          <a:prstGeom prst="rect">
            <a:avLst/>
          </a:prstGeom>
          <a:noFill/>
        </p:spPr>
        <p:txBody>
          <a:bodyPr wrap="none" rtlCol="0">
            <a:spAutoFit/>
          </a:bodyPr>
          <a:lstStyle/>
          <a:p>
            <a:r>
              <a:rPr lang="en-GB" dirty="0">
                <a:latin typeface="Agency FB" panose="020B0503020202020204" pitchFamily="34" charset="0"/>
              </a:rPr>
              <a:t>N</a:t>
            </a:r>
            <a:r>
              <a:rPr lang="en-GB" dirty="0" smtClean="0">
                <a:latin typeface="Agency FB" panose="020B0503020202020204" pitchFamily="34" charset="0"/>
              </a:rPr>
              <a:t>orth</a:t>
            </a:r>
            <a:endParaRPr lang="en-GB" dirty="0">
              <a:latin typeface="Agency FB" panose="020B0503020202020204" pitchFamily="34" charset="0"/>
            </a:endParaRPr>
          </a:p>
        </p:txBody>
      </p:sp>
      <p:sp>
        <p:nvSpPr>
          <p:cNvPr id="30" name="TextBox 29"/>
          <p:cNvSpPr txBox="1"/>
          <p:nvPr/>
        </p:nvSpPr>
        <p:spPr>
          <a:xfrm rot="16369560">
            <a:off x="2193038" y="5276511"/>
            <a:ext cx="540533" cy="369332"/>
          </a:xfrm>
          <a:prstGeom prst="rect">
            <a:avLst/>
          </a:prstGeom>
          <a:noFill/>
        </p:spPr>
        <p:txBody>
          <a:bodyPr wrap="none" rtlCol="0">
            <a:spAutoFit/>
          </a:bodyPr>
          <a:lstStyle/>
          <a:p>
            <a:r>
              <a:rPr lang="en-GB" dirty="0">
                <a:latin typeface="Agency FB" panose="020B0503020202020204" pitchFamily="34" charset="0"/>
              </a:rPr>
              <a:t>W</a:t>
            </a:r>
            <a:r>
              <a:rPr lang="en-GB" dirty="0" smtClean="0">
                <a:latin typeface="Agency FB" panose="020B0503020202020204" pitchFamily="34" charset="0"/>
              </a:rPr>
              <a:t>est</a:t>
            </a:r>
            <a:endParaRPr lang="en-GB" dirty="0">
              <a:latin typeface="Agency FB" panose="020B0503020202020204" pitchFamily="34" charset="0"/>
            </a:endParaRPr>
          </a:p>
        </p:txBody>
      </p:sp>
    </p:spTree>
    <p:extLst>
      <p:ext uri="{BB962C8B-B14F-4D97-AF65-F5344CB8AC3E}">
        <p14:creationId xmlns:p14="http://schemas.microsoft.com/office/powerpoint/2010/main" val="297256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7200" b="1" dirty="0" smtClean="0">
                <a:latin typeface="Agency FB" panose="020B0503020202020204" pitchFamily="34" charset="0"/>
              </a:rPr>
              <a:t>Main Features</a:t>
            </a:r>
            <a:endParaRPr lang="en-GB" sz="7200" b="1" dirty="0">
              <a:latin typeface="Agency FB" panose="020B0503020202020204" pitchFamily="34" charset="0"/>
            </a:endParaRPr>
          </a:p>
        </p:txBody>
      </p:sp>
      <p:sp>
        <p:nvSpPr>
          <p:cNvPr id="3" name="Content Placeholder 2"/>
          <p:cNvSpPr>
            <a:spLocks noGrp="1"/>
          </p:cNvSpPr>
          <p:nvPr>
            <p:ph idx="1"/>
          </p:nvPr>
        </p:nvSpPr>
        <p:spPr/>
        <p:txBody>
          <a:bodyPr/>
          <a:lstStyle/>
          <a:p>
            <a:r>
              <a:rPr lang="en-GB" b="1" dirty="0">
                <a:latin typeface="Agency FB" panose="020B0503020202020204" pitchFamily="34" charset="0"/>
              </a:rPr>
              <a:t>Music</a:t>
            </a:r>
          </a:p>
          <a:p>
            <a:pPr marL="457200" lvl="1" indent="0">
              <a:buNone/>
            </a:pPr>
            <a:r>
              <a:rPr lang="en-GB" dirty="0">
                <a:latin typeface="Agency FB" panose="020B0503020202020204" pitchFamily="34" charset="0"/>
              </a:rPr>
              <a:t>	Our team improved the game by inserting background music throughout the game, using INCOMPETECH. This engages more senses making the game more interactive and immersive. </a:t>
            </a:r>
          </a:p>
          <a:p>
            <a:pPr marL="457200" lvl="1" indent="0">
              <a:buNone/>
            </a:pPr>
            <a:endParaRPr lang="en-GB" dirty="0">
              <a:latin typeface="Agency FB" panose="020B0503020202020204" pitchFamily="34" charset="0"/>
            </a:endParaRPr>
          </a:p>
          <a:p>
            <a:pPr marL="0" indent="0">
              <a:buNone/>
            </a:pPr>
            <a:endParaRPr lang="en-GB" dirty="0"/>
          </a:p>
        </p:txBody>
      </p:sp>
    </p:spTree>
    <p:extLst>
      <p:ext uri="{BB962C8B-B14F-4D97-AF65-F5344CB8AC3E}">
        <p14:creationId xmlns:p14="http://schemas.microsoft.com/office/powerpoint/2010/main" val="4074476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sz="8000" b="1" dirty="0" smtClean="0">
                <a:latin typeface="Agency FB" panose="020B0503020202020204" pitchFamily="34" charset="0"/>
              </a:rPr>
              <a:t>Coding</a:t>
            </a:r>
            <a:endParaRPr lang="en-GB" b="1" dirty="0">
              <a:latin typeface="Agency FB" panose="020B0503020202020204" pitchFamily="34" charset="0"/>
            </a:endParaRPr>
          </a:p>
        </p:txBody>
      </p:sp>
      <p:sp>
        <p:nvSpPr>
          <p:cNvPr id="3" name="Content Placeholder 2"/>
          <p:cNvSpPr>
            <a:spLocks noGrp="1"/>
          </p:cNvSpPr>
          <p:nvPr>
            <p:ph idx="1"/>
          </p:nvPr>
        </p:nvSpPr>
        <p:spPr>
          <a:xfrm>
            <a:off x="599209" y="1482725"/>
            <a:ext cx="10515600" cy="4351338"/>
          </a:xfrm>
        </p:spPr>
        <p:txBody>
          <a:bodyPr>
            <a:normAutofit lnSpcReduction="10000"/>
          </a:bodyPr>
          <a:lstStyle/>
          <a:p>
            <a:r>
              <a:rPr lang="en-GB" b="1" dirty="0" smtClean="0">
                <a:latin typeface="Agency FB" panose="020B0503020202020204" pitchFamily="34" charset="0"/>
              </a:rPr>
              <a:t>Searchable Items</a:t>
            </a:r>
          </a:p>
          <a:p>
            <a:pPr marL="0" indent="0">
              <a:buNone/>
            </a:pPr>
            <a:endParaRPr lang="en-GB" b="1" dirty="0" smtClean="0">
              <a:latin typeface="Agency FB" panose="020B0503020202020204" pitchFamily="34" charset="0"/>
            </a:endParaRPr>
          </a:p>
          <a:p>
            <a:pPr marL="0" indent="0">
              <a:buNone/>
            </a:pPr>
            <a:r>
              <a:rPr lang="en-GB" dirty="0" smtClean="0">
                <a:latin typeface="Agency FB" panose="020B0503020202020204" pitchFamily="34" charset="0"/>
              </a:rPr>
              <a:t>if </a:t>
            </a:r>
            <a:r>
              <a:rPr lang="en-GB" dirty="0">
                <a:latin typeface="Agency FB" panose="020B0503020202020204" pitchFamily="34" charset="0"/>
              </a:rPr>
              <a:t>input == "search" + ["</a:t>
            </a:r>
            <a:r>
              <a:rPr lang="en-GB" dirty="0" err="1">
                <a:latin typeface="Agency FB" panose="020B0503020202020204" pitchFamily="34" charset="0"/>
              </a:rPr>
              <a:t>searchables</a:t>
            </a:r>
            <a:r>
              <a:rPr lang="en-GB" dirty="0">
                <a:latin typeface="Agency FB" panose="020B0503020202020204" pitchFamily="34" charset="0"/>
              </a:rPr>
              <a:t>"]:</a:t>
            </a:r>
          </a:p>
          <a:p>
            <a:pPr marL="0" indent="0">
              <a:buNone/>
            </a:pPr>
            <a:r>
              <a:rPr lang="en-GB" dirty="0">
                <a:latin typeface="Agency FB" panose="020B0503020202020204" pitchFamily="34" charset="0"/>
              </a:rPr>
              <a:t>    if searchable == True:</a:t>
            </a:r>
          </a:p>
          <a:p>
            <a:pPr marL="0" indent="0">
              <a:buNone/>
            </a:pPr>
            <a:r>
              <a:rPr lang="en-GB" dirty="0">
                <a:latin typeface="Agency FB" panose="020B0503020202020204" pitchFamily="34" charset="0"/>
              </a:rPr>
              <a:t>        print(</a:t>
            </a:r>
            <a:r>
              <a:rPr lang="en-GB" dirty="0" err="1">
                <a:latin typeface="Agency FB" panose="020B0503020202020204" pitchFamily="34" charset="0"/>
              </a:rPr>
              <a:t>searchables</a:t>
            </a:r>
            <a:r>
              <a:rPr lang="en-GB" dirty="0">
                <a:latin typeface="Agency FB" panose="020B0503020202020204" pitchFamily="34" charset="0"/>
              </a:rPr>
              <a:t>["items"])</a:t>
            </a:r>
          </a:p>
          <a:p>
            <a:pPr marL="0" indent="0">
              <a:buNone/>
            </a:pPr>
            <a:r>
              <a:rPr lang="en-GB" dirty="0">
                <a:latin typeface="Agency FB" panose="020B0503020202020204" pitchFamily="34" charset="0"/>
              </a:rPr>
              <a:t>    else:</a:t>
            </a:r>
          </a:p>
          <a:p>
            <a:pPr marL="0" indent="0">
              <a:buNone/>
            </a:pPr>
            <a:r>
              <a:rPr lang="en-GB" dirty="0">
                <a:latin typeface="Agency FB" panose="020B0503020202020204" pitchFamily="34" charset="0"/>
              </a:rPr>
              <a:t>        print("</a:t>
            </a:r>
            <a:r>
              <a:rPr lang="en-GB" dirty="0" smtClean="0">
                <a:latin typeface="Agency FB" panose="020B0503020202020204" pitchFamily="34" charset="0"/>
              </a:rPr>
              <a:t>You </a:t>
            </a:r>
            <a:r>
              <a:rPr lang="en-GB" dirty="0">
                <a:latin typeface="Agency FB" panose="020B0503020202020204" pitchFamily="34" charset="0"/>
              </a:rPr>
              <a:t>cannot search that")</a:t>
            </a:r>
          </a:p>
          <a:p>
            <a:pPr marL="0" indent="0">
              <a:buNone/>
            </a:pPr>
            <a:r>
              <a:rPr lang="en-GB" dirty="0">
                <a:latin typeface="Agency FB" panose="020B0503020202020204" pitchFamily="34" charset="0"/>
              </a:rPr>
              <a:t>else:</a:t>
            </a:r>
          </a:p>
          <a:p>
            <a:pPr marL="0" indent="0">
              <a:buNone/>
            </a:pPr>
            <a:r>
              <a:rPr lang="en-GB" dirty="0">
                <a:latin typeface="Agency FB" panose="020B0503020202020204" pitchFamily="34" charset="0"/>
              </a:rPr>
              <a:t>    pass</a:t>
            </a:r>
            <a:endParaRPr lang="en-GB" dirty="0" smtClean="0">
              <a:latin typeface="Agency FB" panose="020B0503020202020204" pitchFamily="34" charset="0"/>
            </a:endParaRPr>
          </a:p>
        </p:txBody>
      </p:sp>
      <p:sp>
        <p:nvSpPr>
          <p:cNvPr id="4" name="TextBox 3"/>
          <p:cNvSpPr txBox="1"/>
          <p:nvPr/>
        </p:nvSpPr>
        <p:spPr>
          <a:xfrm>
            <a:off x="7398327" y="1690688"/>
            <a:ext cx="3449781" cy="4401205"/>
          </a:xfrm>
          <a:prstGeom prst="rect">
            <a:avLst/>
          </a:prstGeom>
          <a:noFill/>
        </p:spPr>
        <p:txBody>
          <a:bodyPr wrap="square" rtlCol="0">
            <a:spAutoFit/>
          </a:bodyPr>
          <a:lstStyle/>
          <a:p>
            <a:r>
              <a:rPr lang="en-GB" sz="2800" b="1" dirty="0" smtClean="0"/>
              <a:t>This Function takes a list of items from the items list and searches whether the player can search this specific item or not. This can lead to finding more items that can help the player win the game.   </a:t>
            </a:r>
            <a:endParaRPr lang="en-GB" sz="2800" b="1" dirty="0"/>
          </a:p>
        </p:txBody>
      </p:sp>
    </p:spTree>
    <p:extLst>
      <p:ext uri="{BB962C8B-B14F-4D97-AF65-F5344CB8AC3E}">
        <p14:creationId xmlns:p14="http://schemas.microsoft.com/office/powerpoint/2010/main" val="671797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752</TotalTime>
  <Words>479</Words>
  <Application>Microsoft Office PowerPoint</Application>
  <PresentationFormat>Widescreen</PresentationFormat>
  <Paragraphs>131</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Agency FB</vt:lpstr>
      <vt:lpstr>Arial</vt:lpstr>
      <vt:lpstr>Berlin Sans FB Demi</vt:lpstr>
      <vt:lpstr>Calibri</vt:lpstr>
      <vt:lpstr>Calibri Light</vt:lpstr>
      <vt:lpstr>Times New Roman</vt:lpstr>
      <vt:lpstr>Wingdings</vt:lpstr>
      <vt:lpstr>Office Theme</vt:lpstr>
      <vt:lpstr>PowerPoint Presentation</vt:lpstr>
      <vt:lpstr>Group 15 DEAD MEMORIES</vt:lpstr>
      <vt:lpstr>Story of the game </vt:lpstr>
      <vt:lpstr>Characters</vt:lpstr>
      <vt:lpstr>Rooms</vt:lpstr>
      <vt:lpstr>Items</vt:lpstr>
      <vt:lpstr>Map</vt:lpstr>
      <vt:lpstr>Main Features</vt:lpstr>
      <vt:lpstr>Coding</vt:lpstr>
      <vt:lpstr>Coding</vt:lpstr>
      <vt:lpstr>Coding</vt:lpstr>
      <vt:lpstr>Why would anyone purchase this game ?</vt:lpstr>
      <vt:lpstr>PowerPoint Presentation</vt:lpstr>
      <vt:lpstr>Documentation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15</dc:title>
  <dc:creator>Evdokia Mina</dc:creator>
  <cp:lastModifiedBy>Evdokia Mina</cp:lastModifiedBy>
  <cp:revision>32</cp:revision>
  <dcterms:created xsi:type="dcterms:W3CDTF">2015-10-20T09:50:19Z</dcterms:created>
  <dcterms:modified xsi:type="dcterms:W3CDTF">2015-10-21T10:58:05Z</dcterms:modified>
</cp:coreProperties>
</file>

<file path=docProps/thumbnail.jpeg>
</file>